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HK Modular" charset="1" panose="00000800000000000000"/>
      <p:regular r:id="rId46"/>
    </p:embeddedFont>
    <p:embeddedFont>
      <p:font typeface="Poppins Light" charset="1" panose="00000400000000000000"/>
      <p:regular r:id="rId47"/>
    </p:embeddedFont>
    <p:embeddedFont>
      <p:font typeface="Poppins" charset="1" panose="00000500000000000000"/>
      <p:regular r:id="rId48"/>
    </p:embeddedFont>
    <p:embeddedFont>
      <p:font typeface="Montserrat Bold" charset="1" panose="00000800000000000000"/>
      <p:regular r:id="rId52"/>
    </p:embeddedFont>
    <p:embeddedFont>
      <p:font typeface="Poppins Semi-Bold" charset="1" panose="00000700000000000000"/>
      <p:regular r:id="rId53"/>
    </p:embeddedFont>
    <p:embeddedFont>
      <p:font typeface="Poppins Bold" charset="1" panose="000008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notesSlides/notesSlide2.xml" Type="http://schemas.openxmlformats.org/officeDocument/2006/relationships/notesSlide"/><Relationship Id="rId56" Target="notesSlides/notesSlide3.xml" Type="http://schemas.openxmlformats.org/officeDocument/2006/relationships/notesSlide"/><Relationship Id="rId57" Target="notesSlides/notesSlide4.xml" Type="http://schemas.openxmlformats.org/officeDocument/2006/relationships/notesSlide"/><Relationship Id="rId58" Target="notesSlides/notesSlide5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Define and describe the main implementation decisions that were taken.</a:t>
            </a:r>
          </a:p>
          <a:p>
            <a:r>
              <a:rPr lang="en-US"/>
              <a:t>- Scelta del formato in input</a:t>
            </a:r>
          </a:p>
          <a:p>
            <a:r>
              <a:rPr lang="en-US"/>
              <a:t>- Scelta dei campi da inserire</a:t>
            </a:r>
          </a:p>
          <a:p>
            <a:r>
              <a:rPr lang="en-US"/>
              <a:t>- Scelta della libreria python pcap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PROTOCOLLO TLS:</a:t>
            </a:r>
          </a:p>
          <a:p>
            <a:r>
              <a:rPr lang="en-US"/>
              <a:t>La versione del protocollo a livello di record TLS (ossia il valore di `tls.record.version`) può essere più vecchia rispetto alla versione effettivamente negoziata durante la connessione. Questo avviene perché, per motivi di compatibilità con sistemi più datati (legacy), alcuni client e server potrebbero accettare di iniziare la comunicazione con una versione più bassa del protocollo, anche se poi negoziano una versione più sicura a livello di handshake.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-TLS Record Layer (`tls.record.version`): È il livello più basso del protocollo TLS, che gestisce la frammentazione, la compressione e la crittografia dei dati.</a:t>
            </a:r>
          </a:p>
          <a:p>
            <a:r>
              <a:rPr lang="en-US"/>
              <a:t/>
            </a:r>
          </a:p>
          <a:p>
            <a:r>
              <a:rPr lang="en-US"/>
              <a:t>TLS Handshake Layer (`tls.handshake.version`): È il livello in cui client e server negoziano la versione effettiva di TLS da utilizzare.</a:t>
            </a:r>
          </a:p>
          <a:p>
            <a:r>
              <a:rPr lang="en-US"/>
              <a:t/>
            </a:r>
          </a:p>
          <a:p>
            <a:r>
              <a:rPr lang="en-US"/>
              <a:t>Compatibilità legacy: Alcuni client/server iniziano con una versione bassa nel `tls.record.version`, per evitare problemi con sistemi che non supportano le versioni più recenti, ma poi negoziano una versione più sicura tramite handshake.</a:t>
            </a:r>
          </a:p>
          <a:p>
            <a:r>
              <a:rPr lang="en-US"/>
              <a:t/>
            </a:r>
          </a:p>
          <a:p>
            <a:r>
              <a:rPr lang="en-US"/>
              <a:t>Esempio:</a:t>
            </a:r>
          </a:p>
          <a:p>
            <a:r>
              <a:rPr lang="en-US"/>
              <a:t>- Un client può inviare un messaggio iniziale con TLS 1.0 nel livello record, ma poi negoziare con il server TLS 1.3 nel livello handshake.</a:t>
            </a:r>
          </a:p>
          <a:p>
            <a:r>
              <a:rPr lang="en-US"/>
              <a:t>- Questo approccio permette di mantenere compatibilità con dispositivi obsoleti che potrebbero non supportare l'inizio della comunicazione con TLS 1.3 direttamente.</a:t>
            </a:r>
          </a:p>
          <a:p>
            <a:r>
              <a:rPr lang="en-US"/>
              <a:t/>
            </a:r>
          </a:p>
          <a:p>
            <a:r>
              <a:rPr lang="en-US"/>
              <a:t>Tuttavia, questo comportamento può essere sfruttato in Downgrade Attack, dove un attaccante forza l'uso di una versione più vecchia e vulnerabile del protocollo. Per questo motivo, strumenti di sicurezza come Google SecOps monitorano queste situazioni per rilevare eventuali anomalie.</a:t>
            </a:r>
          </a:p>
          <a:p>
            <a:r>
              <a:rPr lang="en-US"/>
              <a:t/>
            </a:r>
          </a:p>
          <a:p>
            <a:r>
              <a:rPr lang="en-US"/>
              <a:t>PROTOCOLLO HTTP(report):</a:t>
            </a:r>
          </a:p>
          <a:p>
            <a:r>
              <a:rPr lang="en-US"/>
              <a:t>Anche per la gestione del protocollo HTTP `e stata avviata una struttura base. Essa ottiene i</a:t>
            </a:r>
          </a:p>
          <a:p>
            <a:r>
              <a:rPr lang="en-US"/>
              <a:t>payload del corpo dei messaggi inviati, attraverso il campo http.file data, utile per l’indivi-</a:t>
            </a:r>
          </a:p>
          <a:p>
            <a:r>
              <a:rPr lang="en-US"/>
              <a:t>duazione di eventuali Cross-Site Scripting (XSS). Convertendo anche l’http.host `e possibile</a:t>
            </a:r>
          </a:p>
          <a:p>
            <a:r>
              <a:rPr lang="en-US"/>
              <a:t>verificare anche se tali campi sono utilizzati per scrivere query non validate, catturando una</a:t>
            </a:r>
          </a:p>
          <a:p>
            <a:r>
              <a:rPr lang="en-US"/>
              <a:t>possibile SQL Injection.</a:t>
            </a:r>
          </a:p>
          <a:p>
            <a:r>
              <a:rPr lang="en-US"/>
              <a:t>Un possibile miglioramento potrebbe consistere nel catturare anche le informazioni contenute</a:t>
            </a:r>
          </a:p>
          <a:p>
            <a:r>
              <a:rPr lang="en-US"/>
              <a:t>nell’URL e il metodo della richiesta, in modo tale da intercettare possibili attacchi di phishing</a:t>
            </a:r>
          </a:p>
          <a:p>
            <a:r>
              <a:rPr lang="en-US"/>
              <a:t>e individuare nell’header della richiesta ulteriori SQL Injection.</a:t>
            </a:r>
          </a:p>
          <a:p>
            <a:r>
              <a:rPr lang="en-US"/>
              <a:t/>
            </a:r>
          </a:p>
          <a:p>
            <a:r>
              <a:rPr lang="en-US"/>
              <a:t>XSS-&gt;Il Cross-Site Scripting (XSS) è una vulnerabilità di sicurezza che permette a un attaccante di iniettare codice JavaScript malevolo all'interno di una pagina web visitata da altri utenti. Questo codice viene eseguito nel browser della vittima.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ARP:</a:t>
            </a:r>
          </a:p>
          <a:p>
            <a:r>
              <a:rPr lang="en-US"/>
              <a:t>L'ARP Spoofing è un attacco di rete in cui un aggressore invia messaggi ARP (Address Resolution Protocol) falsificati per associarsi all'indirizzo IP di un altro dispositivo sulla rete. Questo permette all'attaccante di intercettare, modificare o interrompere il traffico tra dispositivi all'interno di una rete locale</a:t>
            </a:r>
          </a:p>
          <a:p>
            <a:r>
              <a:rPr lang="en-US"/>
              <a:t/>
            </a:r>
          </a:p>
          <a:p>
            <a:r>
              <a:rPr lang="en-US"/>
              <a:t>ICMP:</a:t>
            </a:r>
          </a:p>
          <a:p>
            <a:r>
              <a:rPr lang="en-US"/>
              <a:t>Il PING Flood è un attacco Denial of Service (DoS) in cui un aggressore inonda un sistema target con una grande quantità di pacchetti ICMP Echo Request (ping). L'obiettivo è sovraccaricare la rete o il dispositivo, rallentandolo o bloccandolo completamente</a:t>
            </a:r>
          </a:p>
          <a:p>
            <a:r>
              <a:rPr lang="en-US"/>
              <a:t>+</a:t>
            </a:r>
          </a:p>
          <a:p>
            <a:r>
              <a:rPr lang="en-US"/>
              <a:t>Permettono anche di filtrare e monitorare i messaggi di tipo Destination Unreachable, che potrebbero indicare tentativi di scansione da parte di un attaccante o problemi di rete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libreria Pyshark viene utilizzata per leggere i pacchetti da un file PCAP e analizzarli come oggetti Python.</a:t>
            </a:r>
          </a:p>
          <a:p>
            <a:r>
              <a:rPr lang="en-US"/>
              <a:t>Apre il file e lo carica in memoria, fornisce un iteratore sui pacchetti, permettendo di scorrerli con un ciclo for.</a:t>
            </a:r>
          </a:p>
          <a:p>
            <a:r>
              <a:rPr lang="en-US"/>
              <a:t>Ogni pacchetto viene trattato come un oggetto con attributi specifici.</a:t>
            </a:r>
          </a:p>
          <a:p>
            <a:r>
              <a:rPr lang="en-US"/>
              <a:t>Viene verificata la presenza del livello Ethernet, per poi accedervi.</a:t>
            </a:r>
          </a:p>
          <a:p>
            <a:r>
              <a:rPr lang="en-US"/>
              <a:t>Vengono estratti gli indirizzi MAC sorgente e destinazione usando getattr per evitare errori nel caso in cui l’attributo non esista.</a:t>
            </a:r>
          </a:p>
          <a:p>
            <a:r>
              <a:rPr lang="en-US"/>
              <a:t>Aggiunge il dizionario del pacchetto appena elaborato alla lista di pacchetti processati.</a:t>
            </a:r>
          </a:p>
          <a:p>
            <a:r>
              <a:rPr lang="en-US"/>
              <a:t>Viene memorizzata la dimensione dell’evento per poter poi effettuare il controllo sul file per verificare che non superi 1MB.</a:t>
            </a:r>
          </a:p>
          <a:p>
            <a:r>
              <a:rPr lang="en-US"/>
              <a:t/>
            </a:r>
          </a:p>
          <a:p>
            <a:r>
              <a:rPr lang="en-US"/>
              <a:t>Analisi dettagliata: Decodifica protocolli di rete senza dover gestire manualmente i byte dei pacchetti --&gt; seconda scritta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8.png" Type="http://schemas.openxmlformats.org/officeDocument/2006/relationships/image"/><Relationship Id="rId6" Target="../media/image30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0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0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0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gif" Type="http://schemas.openxmlformats.org/officeDocument/2006/relationships/image"/><Relationship Id="rId11" Target="../media/image13.gif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gif" Type="http://schemas.openxmlformats.org/officeDocument/2006/relationships/image"/><Relationship Id="rId9" Target="../media/image11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4.png" Type="http://schemas.openxmlformats.org/officeDocument/2006/relationships/image"/><Relationship Id="rId13" Target="../media/image5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6.jpe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3.png" Type="http://schemas.openxmlformats.org/officeDocument/2006/relationships/image"/><Relationship Id="rId6" Target="../media/image30.png" Type="http://schemas.openxmlformats.org/officeDocument/2006/relationships/image"/><Relationship Id="rId7" Target="../media/image32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32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9.png" Type="http://schemas.openxmlformats.org/officeDocument/2006/relationships/image"/><Relationship Id="rId6" Target="../media/image30.png" Type="http://schemas.openxmlformats.org/officeDocument/2006/relationships/image"/><Relationship Id="rId7" Target="../media/image8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1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4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5.png" Type="http://schemas.openxmlformats.org/officeDocument/2006/relationships/image"/><Relationship Id="rId6" Target="../media/image30.pn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jpe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jpe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3.jpeg" Type="http://schemas.openxmlformats.org/officeDocument/2006/relationships/image"/><Relationship Id="rId8" Target="../media/image34.jpe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87442"/>
            <a:ext cx="9030960" cy="11146926"/>
            <a:chOff x="0" y="0"/>
            <a:chExt cx="2378524" cy="29358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8524" cy="2935816"/>
            </a:xfrm>
            <a:custGeom>
              <a:avLst/>
              <a:gdLst/>
              <a:ahLst/>
              <a:cxnLst/>
              <a:rect r="r" b="b" t="t" l="l"/>
              <a:pathLst>
                <a:path h="2935816" w="2378524">
                  <a:moveTo>
                    <a:pt x="0" y="0"/>
                  </a:moveTo>
                  <a:lnTo>
                    <a:pt x="2378524" y="0"/>
                  </a:lnTo>
                  <a:lnTo>
                    <a:pt x="2378524" y="2935816"/>
                  </a:lnTo>
                  <a:lnTo>
                    <a:pt x="0" y="2935816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060F1F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378524" cy="2935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55306" y="6677983"/>
            <a:ext cx="5351306" cy="488157"/>
          </a:xfrm>
          <a:custGeom>
            <a:avLst/>
            <a:gdLst/>
            <a:ahLst/>
            <a:cxnLst/>
            <a:rect r="r" b="b" t="t" l="l"/>
            <a:pathLst>
              <a:path h="488157" w="5351306">
                <a:moveTo>
                  <a:pt x="0" y="0"/>
                </a:moveTo>
                <a:lnTo>
                  <a:pt x="5351307" y="0"/>
                </a:lnTo>
                <a:lnTo>
                  <a:pt x="5351307" y="488157"/>
                </a:lnTo>
                <a:lnTo>
                  <a:pt x="0" y="488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02244" y="2688796"/>
            <a:ext cx="14371257" cy="3095278"/>
            <a:chOff x="0" y="0"/>
            <a:chExt cx="3785022" cy="8152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85022" cy="815217"/>
            </a:xfrm>
            <a:custGeom>
              <a:avLst/>
              <a:gdLst/>
              <a:ahLst/>
              <a:cxnLst/>
              <a:rect r="r" b="b" t="t" l="l"/>
              <a:pathLst>
                <a:path h="815217" w="3785022">
                  <a:moveTo>
                    <a:pt x="0" y="0"/>
                  </a:moveTo>
                  <a:lnTo>
                    <a:pt x="3785022" y="0"/>
                  </a:lnTo>
                  <a:lnTo>
                    <a:pt x="3785022" y="815217"/>
                  </a:lnTo>
                  <a:lnTo>
                    <a:pt x="0" y="815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3785022" cy="81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20" id="20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480172" y="3357207"/>
            <a:ext cx="13318130" cy="183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sz="6634" spc="83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Parser Wireshark per Chronicle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27791" y="6745071"/>
            <a:ext cx="3406336" cy="35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"/>
              </a:lnSpc>
              <a:spcBef>
                <a:spcPct val="0"/>
              </a:spcBef>
            </a:pPr>
            <a:r>
              <a:rPr lang="en-US" sz="234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Gruppo 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39238" y="7896335"/>
            <a:ext cx="9525" cy="5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204652" y="7431154"/>
            <a:ext cx="3652614" cy="130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30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Federica Di Giaimo</a:t>
            </a:r>
          </a:p>
          <a:p>
            <a:pPr algn="ctr">
              <a:lnSpc>
                <a:spcPts val="3321"/>
              </a:lnSpc>
            </a:pPr>
            <a:r>
              <a:rPr lang="en-US" sz="30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Filippo Lucchesi</a:t>
            </a:r>
          </a:p>
          <a:p>
            <a:pPr algn="ctr">
              <a:lnSpc>
                <a:spcPts val="3321"/>
              </a:lnSpc>
              <a:spcBef>
                <a:spcPct val="0"/>
              </a:spcBef>
            </a:pPr>
            <a:r>
              <a:rPr lang="en-US" sz="30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Mariano Mancini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037523" y="7148995"/>
            <a:ext cx="3986873" cy="1811335"/>
            <a:chOff x="0" y="0"/>
            <a:chExt cx="1050041" cy="4770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50040" cy="477059"/>
            </a:xfrm>
            <a:custGeom>
              <a:avLst/>
              <a:gdLst/>
              <a:ahLst/>
              <a:cxnLst/>
              <a:rect r="r" b="b" t="t" l="l"/>
              <a:pathLst>
                <a:path h="477059" w="1050040">
                  <a:moveTo>
                    <a:pt x="0" y="0"/>
                  </a:moveTo>
                  <a:lnTo>
                    <a:pt x="1050040" y="0"/>
                  </a:lnTo>
                  <a:lnTo>
                    <a:pt x="1050040" y="477059"/>
                  </a:lnTo>
                  <a:lnTo>
                    <a:pt x="0" y="4770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050041" cy="477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2724580"/>
            <a:ext cx="392527" cy="392527"/>
            <a:chOff x="0" y="0"/>
            <a:chExt cx="103382" cy="1033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49771" y="1918841"/>
            <a:ext cx="8230724" cy="2817867"/>
            <a:chOff x="0" y="0"/>
            <a:chExt cx="10974299" cy="37571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74299" cy="458643"/>
            </a:xfrm>
            <a:custGeom>
              <a:avLst/>
              <a:gdLst/>
              <a:ahLst/>
              <a:cxnLst/>
              <a:rect r="r" b="b" t="t" l="l"/>
              <a:pathLst>
                <a:path h="458643" w="10974299">
                  <a:moveTo>
                    <a:pt x="0" y="0"/>
                  </a:moveTo>
                  <a:lnTo>
                    <a:pt x="10974299" y="0"/>
                  </a:lnTo>
                  <a:lnTo>
                    <a:pt x="10974299" y="458643"/>
                  </a:lnTo>
                  <a:lnTo>
                    <a:pt x="0" y="458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44094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58643"/>
              <a:ext cx="10974299" cy="3298513"/>
            </a:xfrm>
            <a:custGeom>
              <a:avLst/>
              <a:gdLst/>
              <a:ahLst/>
              <a:cxnLst/>
              <a:rect r="r" b="b" t="t" l="l"/>
              <a:pathLst>
                <a:path h="3298513" w="10974299">
                  <a:moveTo>
                    <a:pt x="0" y="0"/>
                  </a:moveTo>
                  <a:lnTo>
                    <a:pt x="10974299" y="0"/>
                  </a:lnTo>
                  <a:lnTo>
                    <a:pt x="10974299" y="3298513"/>
                  </a:lnTo>
                  <a:lnTo>
                    <a:pt x="0" y="3298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>
            <a:off x="15989385" y="2727266"/>
            <a:ext cx="1446614" cy="0"/>
          </a:xfrm>
          <a:prstGeom prst="line">
            <a:avLst/>
          </a:prstGeom>
          <a:ln cap="flat" w="28575">
            <a:solidFill>
              <a:srgbClr val="4274C3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 flipV="true">
            <a:off x="17375300" y="2670683"/>
            <a:ext cx="0" cy="2931364"/>
          </a:xfrm>
          <a:prstGeom prst="line">
            <a:avLst/>
          </a:prstGeom>
          <a:ln cap="flat" w="28575">
            <a:solidFill>
              <a:srgbClr val="4274C3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7176901" y="5771334"/>
            <a:ext cx="10579041" cy="3031276"/>
            <a:chOff x="0" y="0"/>
            <a:chExt cx="14105388" cy="40417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105388" cy="598866"/>
            </a:xfrm>
            <a:custGeom>
              <a:avLst/>
              <a:gdLst/>
              <a:ahLst/>
              <a:cxnLst/>
              <a:rect r="r" b="b" t="t" l="l"/>
              <a:pathLst>
                <a:path h="598866" w="14105388">
                  <a:moveTo>
                    <a:pt x="0" y="0"/>
                  </a:moveTo>
                  <a:lnTo>
                    <a:pt x="14105388" y="0"/>
                  </a:lnTo>
                  <a:lnTo>
                    <a:pt x="14105388" y="598866"/>
                  </a:lnTo>
                  <a:lnTo>
                    <a:pt x="0" y="598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41684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609829"/>
              <a:ext cx="14087474" cy="3431872"/>
            </a:xfrm>
            <a:custGeom>
              <a:avLst/>
              <a:gdLst/>
              <a:ahLst/>
              <a:cxnLst/>
              <a:rect r="r" b="b" t="t" l="l"/>
              <a:pathLst>
                <a:path h="3431872" w="14087474">
                  <a:moveTo>
                    <a:pt x="0" y="0"/>
                  </a:moveTo>
                  <a:lnTo>
                    <a:pt x="14087474" y="0"/>
                  </a:lnTo>
                  <a:lnTo>
                    <a:pt x="14087474" y="3431872"/>
                  </a:lnTo>
                  <a:lnTo>
                    <a:pt x="0" y="3431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1005" y="1596672"/>
            <a:ext cx="6914037" cy="57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4154" spc="52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timestamp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55971" y="2777174"/>
            <a:ext cx="4129381" cy="3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Conversione in RFC 3339</a:t>
            </a:r>
          </a:p>
        </p:txBody>
      </p:sp>
      <p:grpSp>
        <p:nvGrpSpPr>
          <p:cNvPr name="Group 28" id="28"/>
          <p:cNvGrpSpPr/>
          <p:nvPr/>
        </p:nvGrpSpPr>
        <p:grpSpPr>
          <a:xfrm rot="-10800000">
            <a:off x="7708256" y="2592628"/>
            <a:ext cx="8172239" cy="619072"/>
            <a:chOff x="0" y="0"/>
            <a:chExt cx="2322952" cy="1759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22952" cy="175971"/>
            </a:xfrm>
            <a:custGeom>
              <a:avLst/>
              <a:gdLst/>
              <a:ahLst/>
              <a:cxnLst/>
              <a:rect r="r" b="b" t="t" l="l"/>
              <a:pathLst>
                <a:path h="175971" w="2322952">
                  <a:moveTo>
                    <a:pt x="0" y="0"/>
                  </a:moveTo>
                  <a:lnTo>
                    <a:pt x="2322952" y="0"/>
                  </a:lnTo>
                  <a:lnTo>
                    <a:pt x="2322952" y="175971"/>
                  </a:lnTo>
                  <a:lnTo>
                    <a:pt x="0" y="175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2322952" cy="175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804566" y="7359466"/>
            <a:ext cx="9829059" cy="325638"/>
            <a:chOff x="0" y="0"/>
            <a:chExt cx="2793902" cy="925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793902" cy="92562"/>
            </a:xfrm>
            <a:custGeom>
              <a:avLst/>
              <a:gdLst/>
              <a:ahLst/>
              <a:cxnLst/>
              <a:rect r="r" b="b" t="t" l="l"/>
              <a:pathLst>
                <a:path h="92562" w="2793902">
                  <a:moveTo>
                    <a:pt x="0" y="0"/>
                  </a:moveTo>
                  <a:lnTo>
                    <a:pt x="2793902" y="0"/>
                  </a:lnTo>
                  <a:lnTo>
                    <a:pt x="2793902" y="92562"/>
                  </a:lnTo>
                  <a:lnTo>
                    <a:pt x="0" y="925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2793902" cy="92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 flipH="true" flipV="true">
            <a:off x="5113406" y="7531810"/>
            <a:ext cx="2691160" cy="0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560402" y="4859303"/>
            <a:ext cx="6271038" cy="202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5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Restituisce una </a:t>
            </a:r>
            <a:r>
              <a:rPr lang="en-US" sz="1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stringa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tipo: </a:t>
            </a:r>
          </a:p>
          <a:p>
            <a:pPr algn="just">
              <a:lnSpc>
                <a:spcPts val="215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2025-01-27T15:14:29.464000</a:t>
            </a:r>
          </a:p>
          <a:p>
            <a:pPr algn="just">
              <a:lnSpc>
                <a:spcPts val="864"/>
              </a:lnSpc>
            </a:pPr>
          </a:p>
          <a:p>
            <a:pPr algn="just" marL="431800" indent="-215900" lvl="1">
              <a:lnSpc>
                <a:spcPts val="21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2025-01-25: data (anno-mese-giorno)</a:t>
            </a:r>
          </a:p>
          <a:p>
            <a:pPr algn="just" marL="431800" indent="-215900" lvl="1">
              <a:lnSpc>
                <a:spcPts val="21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T: separatore obbligatorio</a:t>
            </a:r>
          </a:p>
          <a:p>
            <a:pPr algn="just" marL="431800" indent="-215900" lvl="1">
              <a:lnSpc>
                <a:spcPts val="215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Ora, minuti, secondi con frazione di secondo </a:t>
            </a:r>
          </a:p>
          <a:p>
            <a:pPr algn="just">
              <a:lnSpc>
                <a:spcPts val="2159"/>
              </a:lnSpc>
            </a:pPr>
          </a:p>
          <a:p>
            <a:pPr algn="just">
              <a:lnSpc>
                <a:spcPts val="2159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7917490" y="7709928"/>
            <a:ext cx="5802933" cy="353836"/>
            <a:chOff x="0" y="0"/>
            <a:chExt cx="1649479" cy="10057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49479" cy="100578"/>
            </a:xfrm>
            <a:custGeom>
              <a:avLst/>
              <a:gdLst/>
              <a:ahLst/>
              <a:cxnLst/>
              <a:rect r="r" b="b" t="t" l="l"/>
              <a:pathLst>
                <a:path h="100578" w="1649479">
                  <a:moveTo>
                    <a:pt x="0" y="0"/>
                  </a:moveTo>
                  <a:lnTo>
                    <a:pt x="1649479" y="0"/>
                  </a:lnTo>
                  <a:lnTo>
                    <a:pt x="1649479" y="100578"/>
                  </a:lnTo>
                  <a:lnTo>
                    <a:pt x="0" y="1005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1649479" cy="100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9" id="39"/>
          <p:cNvSpPr/>
          <p:nvPr/>
        </p:nvSpPr>
        <p:spPr>
          <a:xfrm flipV="true">
            <a:off x="4009002" y="7896371"/>
            <a:ext cx="3908488" cy="30132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0" id="40"/>
          <p:cNvSpPr/>
          <p:nvPr/>
        </p:nvSpPr>
        <p:spPr>
          <a:xfrm flipH="true">
            <a:off x="5154647" y="6393583"/>
            <a:ext cx="0" cy="1179005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1" id="41"/>
          <p:cNvSpPr txBox="true"/>
          <p:nvPr/>
        </p:nvSpPr>
        <p:spPr>
          <a:xfrm rot="0">
            <a:off x="521305" y="7644530"/>
            <a:ext cx="3487697" cy="56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Impostazione fuso orario come </a:t>
            </a: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UTC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(+00:00)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792603" y="8063764"/>
            <a:ext cx="6471494" cy="316726"/>
            <a:chOff x="0" y="0"/>
            <a:chExt cx="1839517" cy="9002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839517" cy="90029"/>
            </a:xfrm>
            <a:custGeom>
              <a:avLst/>
              <a:gdLst/>
              <a:ahLst/>
              <a:cxnLst/>
              <a:rect r="r" b="b" t="t" l="l"/>
              <a:pathLst>
                <a:path h="90029" w="1839517">
                  <a:moveTo>
                    <a:pt x="0" y="0"/>
                  </a:moveTo>
                  <a:lnTo>
                    <a:pt x="1839517" y="0"/>
                  </a:lnTo>
                  <a:lnTo>
                    <a:pt x="1839517" y="90029"/>
                  </a:lnTo>
                  <a:lnTo>
                    <a:pt x="0" y="90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1BFF">
                      <a:alpha val="100000"/>
                    </a:srgbClr>
                  </a:gs>
                  <a:gs pos="50000">
                    <a:srgbClr val="C2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1839517" cy="90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 flipH="true" flipV="true">
            <a:off x="6058555" y="8222127"/>
            <a:ext cx="1746487" cy="0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6094016" y="8182235"/>
            <a:ext cx="0" cy="351052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7" id="47"/>
          <p:cNvSpPr txBox="true"/>
          <p:nvPr/>
        </p:nvSpPr>
        <p:spPr>
          <a:xfrm rot="0">
            <a:off x="2759690" y="8666637"/>
            <a:ext cx="3958914" cy="56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Conversione in </a:t>
            </a: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ISO 8601 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(compatibile con RFC 3339)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8094636" y="3761430"/>
            <a:ext cx="6297125" cy="388260"/>
            <a:chOff x="0" y="0"/>
            <a:chExt cx="1789953" cy="11036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789953" cy="110363"/>
            </a:xfrm>
            <a:custGeom>
              <a:avLst/>
              <a:gdLst/>
              <a:ahLst/>
              <a:cxnLst/>
              <a:rect r="r" b="b" t="t" l="l"/>
              <a:pathLst>
                <a:path h="110363" w="1789953">
                  <a:moveTo>
                    <a:pt x="0" y="0"/>
                  </a:moveTo>
                  <a:lnTo>
                    <a:pt x="1789953" y="0"/>
                  </a:lnTo>
                  <a:lnTo>
                    <a:pt x="1789953" y="110363"/>
                  </a:lnTo>
                  <a:lnTo>
                    <a:pt x="0" y="11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1BFF">
                      <a:alpha val="100000"/>
                    </a:srgbClr>
                  </a:gs>
                  <a:gs pos="50000">
                    <a:srgbClr val="C2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0"/>
              <a:ext cx="1789953" cy="110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51" id="51"/>
          <p:cNvSpPr/>
          <p:nvPr/>
        </p:nvSpPr>
        <p:spPr>
          <a:xfrm flipH="true" flipV="true">
            <a:off x="7050588" y="3955560"/>
            <a:ext cx="1044047" cy="0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2" id="52"/>
          <p:cNvSpPr txBox="true"/>
          <p:nvPr/>
        </p:nvSpPr>
        <p:spPr>
          <a:xfrm rot="0">
            <a:off x="1194692" y="3806953"/>
            <a:ext cx="5855896" cy="29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** per </a:t>
            </a: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omettere</a:t>
            </a: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campi non presenti nell’input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388310" y="5579019"/>
            <a:ext cx="8984424" cy="3424559"/>
            <a:chOff x="0" y="0"/>
            <a:chExt cx="11979232" cy="45660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508597"/>
              <a:ext cx="11979232" cy="4057482"/>
            </a:xfrm>
            <a:custGeom>
              <a:avLst/>
              <a:gdLst/>
              <a:ahLst/>
              <a:cxnLst/>
              <a:rect r="r" b="b" t="t" l="l"/>
              <a:pathLst>
                <a:path h="4057482" w="11979232">
                  <a:moveTo>
                    <a:pt x="0" y="0"/>
                  </a:moveTo>
                  <a:lnTo>
                    <a:pt x="11979232" y="0"/>
                  </a:lnTo>
                  <a:lnTo>
                    <a:pt x="11979232" y="4057481"/>
                  </a:lnTo>
                  <a:lnTo>
                    <a:pt x="0" y="4057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979232" cy="508597"/>
            </a:xfrm>
            <a:custGeom>
              <a:avLst/>
              <a:gdLst/>
              <a:ahLst/>
              <a:cxnLst/>
              <a:rect r="r" b="b" t="t" l="l"/>
              <a:pathLst>
                <a:path h="508597" w="11979232">
                  <a:moveTo>
                    <a:pt x="0" y="0"/>
                  </a:moveTo>
                  <a:lnTo>
                    <a:pt x="11979232" y="0"/>
                  </a:lnTo>
                  <a:lnTo>
                    <a:pt x="11979232" y="508597"/>
                  </a:lnTo>
                  <a:lnTo>
                    <a:pt x="0" y="508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416845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55971" y="2764732"/>
            <a:ext cx="9176186" cy="1592422"/>
            <a:chOff x="0" y="0"/>
            <a:chExt cx="12234914" cy="21232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511328"/>
              <a:ext cx="12234914" cy="1611901"/>
            </a:xfrm>
            <a:custGeom>
              <a:avLst/>
              <a:gdLst/>
              <a:ahLst/>
              <a:cxnLst/>
              <a:rect r="r" b="b" t="t" l="l"/>
              <a:pathLst>
                <a:path h="1611901" w="12234914">
                  <a:moveTo>
                    <a:pt x="0" y="0"/>
                  </a:moveTo>
                  <a:lnTo>
                    <a:pt x="12234914" y="0"/>
                  </a:lnTo>
                  <a:lnTo>
                    <a:pt x="12234914" y="1611901"/>
                  </a:lnTo>
                  <a:lnTo>
                    <a:pt x="0" y="1611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34914" cy="511328"/>
            </a:xfrm>
            <a:custGeom>
              <a:avLst/>
              <a:gdLst/>
              <a:ahLst/>
              <a:cxnLst/>
              <a:rect r="r" b="b" t="t" l="l"/>
              <a:pathLst>
                <a:path h="511328" w="12234914">
                  <a:moveTo>
                    <a:pt x="0" y="0"/>
                  </a:moveTo>
                  <a:lnTo>
                    <a:pt x="12234914" y="0"/>
                  </a:lnTo>
                  <a:lnTo>
                    <a:pt x="12234914" y="511328"/>
                  </a:lnTo>
                  <a:lnTo>
                    <a:pt x="0" y="511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440946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66486" y="632322"/>
            <a:ext cx="6914037" cy="57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sz="4154" spc="52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indirizzi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62708" y="1848748"/>
            <a:ext cx="392527" cy="392527"/>
            <a:chOff x="0" y="0"/>
            <a:chExt cx="103382" cy="1033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55971" y="1868825"/>
            <a:ext cx="5750388" cy="3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Indirizzi MAC (eth) e IP (IPv4 e IPv6)</a:t>
            </a:r>
          </a:p>
        </p:txBody>
      </p:sp>
      <p:grpSp>
        <p:nvGrpSpPr>
          <p:cNvPr name="Group 26" id="26"/>
          <p:cNvGrpSpPr/>
          <p:nvPr/>
        </p:nvGrpSpPr>
        <p:grpSpPr>
          <a:xfrm rot="-10800000">
            <a:off x="8511215" y="6342508"/>
            <a:ext cx="7513444" cy="286860"/>
            <a:chOff x="0" y="0"/>
            <a:chExt cx="2135691" cy="815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35691" cy="81540"/>
            </a:xfrm>
            <a:custGeom>
              <a:avLst/>
              <a:gdLst/>
              <a:ahLst/>
              <a:cxnLst/>
              <a:rect r="r" b="b" t="t" l="l"/>
              <a:pathLst>
                <a:path h="81540" w="2135691">
                  <a:moveTo>
                    <a:pt x="0" y="0"/>
                  </a:moveTo>
                  <a:lnTo>
                    <a:pt x="2135691" y="0"/>
                  </a:lnTo>
                  <a:lnTo>
                    <a:pt x="2135691" y="81540"/>
                  </a:lnTo>
                  <a:lnTo>
                    <a:pt x="0" y="81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FFEF1B">
                      <a:alpha val="100000"/>
                    </a:srgbClr>
                  </a:gs>
                  <a:gs pos="50000">
                    <a:srgbClr val="E4E3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135691" cy="81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10211" y="6850274"/>
            <a:ext cx="6915453" cy="328869"/>
            <a:chOff x="0" y="0"/>
            <a:chExt cx="1965712" cy="9348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65712" cy="93481"/>
            </a:xfrm>
            <a:custGeom>
              <a:avLst/>
              <a:gdLst/>
              <a:ahLst/>
              <a:cxnLst/>
              <a:rect r="r" b="b" t="t" l="l"/>
              <a:pathLst>
                <a:path h="93481" w="1965712">
                  <a:moveTo>
                    <a:pt x="0" y="0"/>
                  </a:moveTo>
                  <a:lnTo>
                    <a:pt x="1965712" y="0"/>
                  </a:lnTo>
                  <a:lnTo>
                    <a:pt x="1965712" y="93481"/>
                  </a:lnTo>
                  <a:lnTo>
                    <a:pt x="0" y="934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965712" cy="93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2" id="32"/>
          <p:cNvSpPr/>
          <p:nvPr/>
        </p:nvSpPr>
        <p:spPr>
          <a:xfrm>
            <a:off x="7066465" y="7014708"/>
            <a:ext cx="1746487" cy="0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>
            <a:off x="16024659" y="6485938"/>
            <a:ext cx="562543" cy="0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4" id="34"/>
          <p:cNvGrpSpPr/>
          <p:nvPr/>
        </p:nvGrpSpPr>
        <p:grpSpPr>
          <a:xfrm rot="-10800000">
            <a:off x="1194692" y="3475182"/>
            <a:ext cx="9300261" cy="286860"/>
            <a:chOff x="0" y="0"/>
            <a:chExt cx="2643592" cy="815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43592" cy="81540"/>
            </a:xfrm>
            <a:custGeom>
              <a:avLst/>
              <a:gdLst/>
              <a:ahLst/>
              <a:cxnLst/>
              <a:rect r="r" b="b" t="t" l="l"/>
              <a:pathLst>
                <a:path h="81540" w="2643592">
                  <a:moveTo>
                    <a:pt x="0" y="0"/>
                  </a:moveTo>
                  <a:lnTo>
                    <a:pt x="2643592" y="0"/>
                  </a:lnTo>
                  <a:lnTo>
                    <a:pt x="2643592" y="81540"/>
                  </a:lnTo>
                  <a:lnTo>
                    <a:pt x="0" y="81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FFEF1B">
                      <a:alpha val="100000"/>
                    </a:srgbClr>
                  </a:gs>
                  <a:gs pos="50000">
                    <a:srgbClr val="E4E3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2643592" cy="81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812953" y="7984038"/>
            <a:ext cx="8559781" cy="286860"/>
            <a:chOff x="0" y="0"/>
            <a:chExt cx="2433111" cy="815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33111" cy="81540"/>
            </a:xfrm>
            <a:custGeom>
              <a:avLst/>
              <a:gdLst/>
              <a:ahLst/>
              <a:cxnLst/>
              <a:rect r="r" b="b" t="t" l="l"/>
              <a:pathLst>
                <a:path h="81540" w="2433111">
                  <a:moveTo>
                    <a:pt x="0" y="0"/>
                  </a:moveTo>
                  <a:lnTo>
                    <a:pt x="2433111" y="0"/>
                  </a:lnTo>
                  <a:lnTo>
                    <a:pt x="2433111" y="81540"/>
                  </a:lnTo>
                  <a:lnTo>
                    <a:pt x="0" y="81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FFEF1B">
                      <a:alpha val="100000"/>
                    </a:srgbClr>
                  </a:gs>
                  <a:gs pos="50000">
                    <a:srgbClr val="E4E3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2433111" cy="81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>
            <a:off x="16587202" y="3903531"/>
            <a:ext cx="0" cy="4070982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1" id="41"/>
          <p:cNvSpPr/>
          <p:nvPr/>
        </p:nvSpPr>
        <p:spPr>
          <a:xfrm flipH="true">
            <a:off x="10494953" y="3609087"/>
            <a:ext cx="1772984" cy="0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2" id="42"/>
          <p:cNvSpPr txBox="true"/>
          <p:nvPr/>
        </p:nvSpPr>
        <p:spPr>
          <a:xfrm rot="0">
            <a:off x="12229846" y="3198471"/>
            <a:ext cx="5142889" cy="56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3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Riportare i campi della sorgente per identificare </a:t>
            </a:r>
            <a:r>
              <a:rPr lang="en-US" b="true" sz="1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IP spoofing</a:t>
            </a:r>
            <a:r>
              <a:rPr lang="en-US" sz="19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o </a:t>
            </a:r>
            <a:r>
              <a:rPr lang="en-US" b="true" sz="1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 spoofing</a:t>
            </a:r>
            <a:r>
              <a:rPr lang="en-US" sz="19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630619" y="8478769"/>
            <a:ext cx="4775739" cy="56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3"/>
              </a:lnSpc>
              <a:spcBef>
                <a:spcPct val="0"/>
              </a:spcBef>
            </a:pPr>
            <a:r>
              <a:rPr lang="en-US" sz="19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 </a:t>
            </a:r>
            <a:r>
              <a:rPr lang="en-US" b="true" sz="1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TTL</a:t>
            </a:r>
            <a:r>
              <a:rPr lang="en-US" sz="19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basso potrebbe identificare un possibile attacco </a:t>
            </a:r>
            <a:r>
              <a:rPr lang="en-US" b="true" sz="19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DoS</a:t>
            </a:r>
          </a:p>
        </p:txBody>
      </p:sp>
      <p:sp>
        <p:nvSpPr>
          <p:cNvPr name="AutoShape 44" id="44"/>
          <p:cNvSpPr/>
          <p:nvPr/>
        </p:nvSpPr>
        <p:spPr>
          <a:xfrm flipV="true">
            <a:off x="7100741" y="6975578"/>
            <a:ext cx="0" cy="1426991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2230197" y="3762042"/>
            <a:ext cx="8361254" cy="265562"/>
            <a:chOff x="0" y="0"/>
            <a:chExt cx="2376680" cy="7548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376680" cy="75486"/>
            </a:xfrm>
            <a:custGeom>
              <a:avLst/>
              <a:gdLst/>
              <a:ahLst/>
              <a:cxnLst/>
              <a:rect r="r" b="b" t="t" l="l"/>
              <a:pathLst>
                <a:path h="75486" w="2376680">
                  <a:moveTo>
                    <a:pt x="0" y="0"/>
                  </a:moveTo>
                  <a:lnTo>
                    <a:pt x="2376680" y="0"/>
                  </a:lnTo>
                  <a:lnTo>
                    <a:pt x="2376680" y="75486"/>
                  </a:lnTo>
                  <a:lnTo>
                    <a:pt x="0" y="75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2376680" cy="75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48" id="48"/>
          <p:cNvSpPr/>
          <p:nvPr/>
        </p:nvSpPr>
        <p:spPr>
          <a:xfrm>
            <a:off x="4062013" y="4027603"/>
            <a:ext cx="0" cy="2138749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9" id="49"/>
          <p:cNvSpPr/>
          <p:nvPr/>
        </p:nvSpPr>
        <p:spPr>
          <a:xfrm flipH="true">
            <a:off x="5917531" y="6716924"/>
            <a:ext cx="2977655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50" id="50"/>
          <p:cNvGrpSpPr/>
          <p:nvPr/>
        </p:nvGrpSpPr>
        <p:grpSpPr>
          <a:xfrm rot="0">
            <a:off x="8898046" y="6584712"/>
            <a:ext cx="8361254" cy="265562"/>
            <a:chOff x="0" y="0"/>
            <a:chExt cx="2376680" cy="7548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376680" cy="75486"/>
            </a:xfrm>
            <a:custGeom>
              <a:avLst/>
              <a:gdLst/>
              <a:ahLst/>
              <a:cxnLst/>
              <a:rect r="r" b="b" t="t" l="l"/>
              <a:pathLst>
                <a:path h="75486" w="2376680">
                  <a:moveTo>
                    <a:pt x="0" y="0"/>
                  </a:moveTo>
                  <a:lnTo>
                    <a:pt x="2376680" y="0"/>
                  </a:lnTo>
                  <a:lnTo>
                    <a:pt x="2376680" y="75486"/>
                  </a:lnTo>
                  <a:lnTo>
                    <a:pt x="0" y="75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0"/>
              <a:ext cx="2376680" cy="75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8810211" y="8269788"/>
            <a:ext cx="8361254" cy="265562"/>
            <a:chOff x="0" y="0"/>
            <a:chExt cx="2376680" cy="75486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376680" cy="75486"/>
            </a:xfrm>
            <a:custGeom>
              <a:avLst/>
              <a:gdLst/>
              <a:ahLst/>
              <a:cxnLst/>
              <a:rect r="r" b="b" t="t" l="l"/>
              <a:pathLst>
                <a:path h="75486" w="2376680">
                  <a:moveTo>
                    <a:pt x="0" y="0"/>
                  </a:moveTo>
                  <a:lnTo>
                    <a:pt x="2376680" y="0"/>
                  </a:lnTo>
                  <a:lnTo>
                    <a:pt x="2376680" y="75486"/>
                  </a:lnTo>
                  <a:lnTo>
                    <a:pt x="0" y="75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0"/>
              <a:ext cx="2376680" cy="75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56" id="56"/>
          <p:cNvSpPr/>
          <p:nvPr/>
        </p:nvSpPr>
        <p:spPr>
          <a:xfrm flipH="true">
            <a:off x="8036259" y="8402569"/>
            <a:ext cx="786219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57" id="57"/>
          <p:cNvSpPr/>
          <p:nvPr/>
        </p:nvSpPr>
        <p:spPr>
          <a:xfrm flipH="true">
            <a:off x="8075389" y="6717493"/>
            <a:ext cx="0" cy="1722175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8" id="58"/>
          <p:cNvSpPr txBox="true"/>
          <p:nvPr/>
        </p:nvSpPr>
        <p:spPr>
          <a:xfrm rot="0">
            <a:off x="705824" y="6242659"/>
            <a:ext cx="5125981" cy="104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97"/>
              </a:lnSpc>
              <a:spcBef>
                <a:spcPct val="0"/>
              </a:spcBef>
            </a:pPr>
            <a:r>
              <a:rPr lang="en-US" sz="19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campi di </a:t>
            </a:r>
            <a:r>
              <a:rPr lang="en-US" b="true" sz="19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sorgente</a:t>
            </a:r>
            <a:r>
              <a:rPr lang="en-US" sz="19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di </a:t>
            </a:r>
            <a:r>
              <a:rPr lang="en-US" b="true" sz="19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destinazione</a:t>
            </a:r>
            <a:r>
              <a:rPr lang="en-US" sz="19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sono utili per identificare attacchi </a:t>
            </a:r>
            <a:r>
              <a:rPr lang="en-US" b="true" sz="19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DoS</a:t>
            </a:r>
            <a:r>
              <a:rPr lang="en-US" sz="19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nel caso in cui un indirizzo abbia inviato un numero </a:t>
            </a:r>
            <a:r>
              <a:rPr lang="en-US" b="true" sz="19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anomalo</a:t>
            </a:r>
            <a:r>
              <a:rPr lang="en-US" sz="19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pacchetti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3169443"/>
            <a:ext cx="18288000" cy="5624148"/>
            <a:chOff x="0" y="0"/>
            <a:chExt cx="4816593" cy="14812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1481257"/>
            </a:xfrm>
            <a:custGeom>
              <a:avLst/>
              <a:gdLst/>
              <a:ahLst/>
              <a:cxnLst/>
              <a:rect r="r" b="b" t="t" l="l"/>
              <a:pathLst>
                <a:path h="14812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81257"/>
                  </a:lnTo>
                  <a:lnTo>
                    <a:pt x="0" y="1481257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31000"/>
                  </a:srgbClr>
                </a:gs>
                <a:gs pos="50000">
                  <a:srgbClr val="4F5661">
                    <a:alpha val="24335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4816593" cy="1481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030934" y="6433613"/>
            <a:ext cx="10228366" cy="1979461"/>
            <a:chOff x="0" y="0"/>
            <a:chExt cx="13637822" cy="26392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637822" cy="569959"/>
            </a:xfrm>
            <a:custGeom>
              <a:avLst/>
              <a:gdLst/>
              <a:ahLst/>
              <a:cxnLst/>
              <a:rect r="r" b="b" t="t" l="l"/>
              <a:pathLst>
                <a:path h="569959" w="13637822">
                  <a:moveTo>
                    <a:pt x="0" y="0"/>
                  </a:moveTo>
                  <a:lnTo>
                    <a:pt x="13637822" y="0"/>
                  </a:lnTo>
                  <a:lnTo>
                    <a:pt x="13637822" y="569959"/>
                  </a:lnTo>
                  <a:lnTo>
                    <a:pt x="0" y="569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44094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569959"/>
              <a:ext cx="13637822" cy="2069323"/>
            </a:xfrm>
            <a:custGeom>
              <a:avLst/>
              <a:gdLst/>
              <a:ahLst/>
              <a:cxnLst/>
              <a:rect r="r" b="b" t="t" l="l"/>
              <a:pathLst>
                <a:path h="2069323" w="13637822">
                  <a:moveTo>
                    <a:pt x="0" y="0"/>
                  </a:moveTo>
                  <a:lnTo>
                    <a:pt x="13637822" y="0"/>
                  </a:lnTo>
                  <a:lnTo>
                    <a:pt x="13637822" y="2069322"/>
                  </a:lnTo>
                  <a:lnTo>
                    <a:pt x="0" y="2069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589514" y="3540133"/>
            <a:ext cx="10235398" cy="1721555"/>
            <a:chOff x="0" y="0"/>
            <a:chExt cx="13647197" cy="22954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647197" cy="579413"/>
            </a:xfrm>
            <a:custGeom>
              <a:avLst/>
              <a:gdLst/>
              <a:ahLst/>
              <a:cxnLst/>
              <a:rect r="r" b="b" t="t" l="l"/>
              <a:pathLst>
                <a:path h="579413" w="13647197">
                  <a:moveTo>
                    <a:pt x="0" y="0"/>
                  </a:moveTo>
                  <a:lnTo>
                    <a:pt x="13647197" y="0"/>
                  </a:lnTo>
                  <a:lnTo>
                    <a:pt x="13647197" y="579413"/>
                  </a:lnTo>
                  <a:lnTo>
                    <a:pt x="0" y="579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416845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79413"/>
              <a:ext cx="13647197" cy="1715994"/>
            </a:xfrm>
            <a:custGeom>
              <a:avLst/>
              <a:gdLst/>
              <a:ahLst/>
              <a:cxnLst/>
              <a:rect r="r" b="b" t="t" l="l"/>
              <a:pathLst>
                <a:path h="1715994" w="13647197">
                  <a:moveTo>
                    <a:pt x="0" y="0"/>
                  </a:moveTo>
                  <a:lnTo>
                    <a:pt x="13647197" y="0"/>
                  </a:lnTo>
                  <a:lnTo>
                    <a:pt x="13647197" y="1715993"/>
                  </a:lnTo>
                  <a:lnTo>
                    <a:pt x="0" y="1715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61518" y="1249781"/>
            <a:ext cx="11964963" cy="57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4154" spc="52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protocolli di trasporto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14528" y="3693796"/>
            <a:ext cx="196264" cy="185784"/>
            <a:chOff x="0" y="0"/>
            <a:chExt cx="51691" cy="4893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691" cy="48931"/>
            </a:xfrm>
            <a:custGeom>
              <a:avLst/>
              <a:gdLst/>
              <a:ahLst/>
              <a:cxnLst/>
              <a:rect r="r" b="b" t="t" l="l"/>
              <a:pathLst>
                <a:path h="48931" w="51691">
                  <a:moveTo>
                    <a:pt x="0" y="0"/>
                  </a:moveTo>
                  <a:lnTo>
                    <a:pt x="51691" y="0"/>
                  </a:lnTo>
                  <a:lnTo>
                    <a:pt x="51691" y="48931"/>
                  </a:lnTo>
                  <a:lnTo>
                    <a:pt x="0" y="4893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51691" cy="48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10327" y="3647633"/>
            <a:ext cx="6350586" cy="31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2"/>
              </a:lnSpc>
              <a:spcBef>
                <a:spcPct val="0"/>
              </a:spcBef>
            </a:pPr>
            <a:r>
              <a:rPr lang="en-US" sz="21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Campi delle porte di sorgente e destinazione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9619" y="4059466"/>
            <a:ext cx="6321295" cy="53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97"/>
              </a:lnSpc>
              <a:spcBef>
                <a:spcPct val="0"/>
              </a:spcBef>
            </a:pPr>
            <a:r>
              <a:rPr lang="en-US" sz="19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Come nel caso degli indirizzi, questi campi sono controllati per individuare eventuali </a:t>
            </a:r>
            <a:r>
              <a:rPr lang="en-US" b="true" sz="19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528565" y="7753185"/>
            <a:ext cx="9564588" cy="264325"/>
            <a:chOff x="0" y="0"/>
            <a:chExt cx="2718727" cy="751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718727" cy="75134"/>
            </a:xfrm>
            <a:custGeom>
              <a:avLst/>
              <a:gdLst/>
              <a:ahLst/>
              <a:cxnLst/>
              <a:rect r="r" b="b" t="t" l="l"/>
              <a:pathLst>
                <a:path h="75134" w="2718727">
                  <a:moveTo>
                    <a:pt x="0" y="0"/>
                  </a:moveTo>
                  <a:lnTo>
                    <a:pt x="2718727" y="0"/>
                  </a:lnTo>
                  <a:lnTo>
                    <a:pt x="2718727" y="75134"/>
                  </a:lnTo>
                  <a:lnTo>
                    <a:pt x="0" y="751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2718727" cy="7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 flipH="true">
            <a:off x="4434272" y="7875823"/>
            <a:ext cx="3094293" cy="9525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4" id="34"/>
          <p:cNvSpPr/>
          <p:nvPr/>
        </p:nvSpPr>
        <p:spPr>
          <a:xfrm flipH="true">
            <a:off x="4473416" y="6921601"/>
            <a:ext cx="0" cy="1001847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414590" y="6072676"/>
            <a:ext cx="6376039" cy="100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9"/>
              </a:lnSpc>
              <a:spcBef>
                <a:spcPct val="0"/>
              </a:spcBef>
            </a:pPr>
            <a:r>
              <a:rPr lang="en-US" sz="18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Anche</a:t>
            </a:r>
            <a:r>
              <a:rPr lang="en-US" b="true" sz="18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tcp.flags</a:t>
            </a:r>
            <a:r>
              <a:rPr lang="en-US" sz="18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può essere importante per individuare un attacco </a:t>
            </a:r>
            <a:r>
              <a:rPr lang="en-US" b="true" sz="18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DoS</a:t>
            </a:r>
            <a:r>
              <a:rPr lang="en-US" sz="18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ad esempio controllando se il flag è SYN (potrebbe trattarsi di </a:t>
            </a:r>
            <a:r>
              <a:rPr lang="en-US" b="true" sz="18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SYN flood</a:t>
            </a:r>
            <a:r>
              <a:rPr lang="en-US" sz="18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o un flag RST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59019" y="2507931"/>
            <a:ext cx="392527" cy="392527"/>
            <a:chOff x="0" y="0"/>
            <a:chExt cx="103382" cy="10338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49766" y="2514142"/>
            <a:ext cx="5750388" cy="44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6"/>
              </a:lnSpc>
              <a:spcBef>
                <a:spcPct val="0"/>
              </a:spcBef>
            </a:pPr>
            <a:r>
              <a:rPr lang="en-US" b="true" sz="29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Protocollo UDP e TCP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2365689"/>
            <a:ext cx="20465418" cy="6990915"/>
            <a:chOff x="0" y="0"/>
            <a:chExt cx="5390069" cy="18412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90069" cy="1841229"/>
            </a:xfrm>
            <a:custGeom>
              <a:avLst/>
              <a:gdLst/>
              <a:ahLst/>
              <a:cxnLst/>
              <a:rect r="r" b="b" t="t" l="l"/>
              <a:pathLst>
                <a:path h="1841229" w="5390069">
                  <a:moveTo>
                    <a:pt x="0" y="0"/>
                  </a:moveTo>
                  <a:lnTo>
                    <a:pt x="5390069" y="0"/>
                  </a:lnTo>
                  <a:lnTo>
                    <a:pt x="5390069" y="1841229"/>
                  </a:lnTo>
                  <a:lnTo>
                    <a:pt x="0" y="1841229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31000"/>
                  </a:srgbClr>
                </a:gs>
                <a:gs pos="50000">
                  <a:srgbClr val="4F5661">
                    <a:alpha val="24335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5390069" cy="1841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2239" y="2703597"/>
            <a:ext cx="11612536" cy="2644819"/>
            <a:chOff x="0" y="0"/>
            <a:chExt cx="15483381" cy="35264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83381" cy="424191"/>
            </a:xfrm>
            <a:custGeom>
              <a:avLst/>
              <a:gdLst/>
              <a:ahLst/>
              <a:cxnLst/>
              <a:rect r="r" b="b" t="t" l="l"/>
              <a:pathLst>
                <a:path h="424191" w="15483381">
                  <a:moveTo>
                    <a:pt x="0" y="0"/>
                  </a:moveTo>
                  <a:lnTo>
                    <a:pt x="15483381" y="0"/>
                  </a:lnTo>
                  <a:lnTo>
                    <a:pt x="15483381" y="424191"/>
                  </a:lnTo>
                  <a:lnTo>
                    <a:pt x="0" y="424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8595" r="0" b="-222206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05421"/>
              <a:ext cx="15483381" cy="3121004"/>
            </a:xfrm>
            <a:custGeom>
              <a:avLst/>
              <a:gdLst/>
              <a:ahLst/>
              <a:cxnLst/>
              <a:rect r="r" b="b" t="t" l="l"/>
              <a:pathLst>
                <a:path h="3121004" w="15483381">
                  <a:moveTo>
                    <a:pt x="0" y="0"/>
                  </a:moveTo>
                  <a:lnTo>
                    <a:pt x="15483381" y="0"/>
                  </a:lnTo>
                  <a:lnTo>
                    <a:pt x="15483381" y="3121004"/>
                  </a:lnTo>
                  <a:lnTo>
                    <a:pt x="0" y="3121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12334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86982" y="452758"/>
            <a:ext cx="6914037" cy="113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sz="4154" spc="52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protocolli applicativi</a:t>
            </a:r>
          </a:p>
        </p:txBody>
      </p:sp>
      <p:grpSp>
        <p:nvGrpSpPr>
          <p:cNvPr name="Group 22" id="22"/>
          <p:cNvGrpSpPr/>
          <p:nvPr/>
        </p:nvGrpSpPr>
        <p:grpSpPr>
          <a:xfrm rot="-10800000">
            <a:off x="1619705" y="3564665"/>
            <a:ext cx="8134553" cy="343646"/>
            <a:chOff x="0" y="0"/>
            <a:chExt cx="2312240" cy="976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12240" cy="97681"/>
            </a:xfrm>
            <a:custGeom>
              <a:avLst/>
              <a:gdLst/>
              <a:ahLst/>
              <a:cxnLst/>
              <a:rect r="r" b="b" t="t" l="l"/>
              <a:pathLst>
                <a:path h="97681" w="2312240">
                  <a:moveTo>
                    <a:pt x="0" y="0"/>
                  </a:moveTo>
                  <a:lnTo>
                    <a:pt x="2312240" y="0"/>
                  </a:lnTo>
                  <a:lnTo>
                    <a:pt x="2312240" y="97681"/>
                  </a:lnTo>
                  <a:lnTo>
                    <a:pt x="0" y="976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2312240" cy="97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312239" y="4450550"/>
            <a:ext cx="8562779" cy="264325"/>
            <a:chOff x="0" y="0"/>
            <a:chExt cx="2433963" cy="751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33963" cy="75134"/>
            </a:xfrm>
            <a:custGeom>
              <a:avLst/>
              <a:gdLst/>
              <a:ahLst/>
              <a:cxnLst/>
              <a:rect r="r" b="b" t="t" l="l"/>
              <a:pathLst>
                <a:path h="75134" w="2433963">
                  <a:moveTo>
                    <a:pt x="0" y="0"/>
                  </a:moveTo>
                  <a:lnTo>
                    <a:pt x="2433963" y="0"/>
                  </a:lnTo>
                  <a:lnTo>
                    <a:pt x="2433963" y="75134"/>
                  </a:lnTo>
                  <a:lnTo>
                    <a:pt x="0" y="751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1DFF">
                      <a:alpha val="100000"/>
                    </a:srgbClr>
                  </a:gs>
                  <a:gs pos="50000">
                    <a:srgbClr val="99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2433963" cy="7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9754258" y="3726963"/>
            <a:ext cx="2595966" cy="9525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>
            <a:off x="8875068" y="4573188"/>
            <a:ext cx="3819788" cy="9525"/>
          </a:xfrm>
          <a:prstGeom prst="line">
            <a:avLst/>
          </a:prstGeom>
          <a:ln cap="flat" w="19050">
            <a:solidFill>
              <a:srgbClr val="1B1D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12350224" y="3336485"/>
            <a:ext cx="4460167" cy="80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5"/>
              </a:lnSpc>
            </a:pPr>
            <a:r>
              <a:rPr lang="en-US" sz="18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Permette a Google SecOps di filtrare i domini ed esaminare quelli più</a:t>
            </a:r>
          </a:p>
          <a:p>
            <a:pPr algn="ctr">
              <a:lnSpc>
                <a:spcPts val="2025"/>
              </a:lnSpc>
              <a:spcBef>
                <a:spcPct val="0"/>
              </a:spcBef>
            </a:pPr>
            <a:r>
              <a:rPr lang="en-US" sz="18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soggetti a </a:t>
            </a:r>
            <a:r>
              <a:rPr lang="en-US" b="true" sz="18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spoofing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733498" y="6136042"/>
            <a:ext cx="10156713" cy="2693633"/>
            <a:chOff x="0" y="0"/>
            <a:chExt cx="13542284" cy="35915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542284" cy="517547"/>
            </a:xfrm>
            <a:custGeom>
              <a:avLst/>
              <a:gdLst/>
              <a:ahLst/>
              <a:cxnLst/>
              <a:rect r="r" b="b" t="t" l="l"/>
              <a:pathLst>
                <a:path h="517547" w="13542284">
                  <a:moveTo>
                    <a:pt x="0" y="0"/>
                  </a:moveTo>
                  <a:lnTo>
                    <a:pt x="13542284" y="0"/>
                  </a:lnTo>
                  <a:lnTo>
                    <a:pt x="13542284" y="517547"/>
                  </a:lnTo>
                  <a:lnTo>
                    <a:pt x="0" y="517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585108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517547"/>
              <a:ext cx="13532113" cy="3073964"/>
            </a:xfrm>
            <a:custGeom>
              <a:avLst/>
              <a:gdLst/>
              <a:ahLst/>
              <a:cxnLst/>
              <a:rect r="r" b="b" t="t" l="l"/>
              <a:pathLst>
                <a:path h="3073964" w="13532113">
                  <a:moveTo>
                    <a:pt x="0" y="0"/>
                  </a:moveTo>
                  <a:lnTo>
                    <a:pt x="13532113" y="0"/>
                  </a:lnTo>
                  <a:lnTo>
                    <a:pt x="13532113" y="3073964"/>
                  </a:lnTo>
                  <a:lnTo>
                    <a:pt x="0" y="30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88556" r="-75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2271947" y="4743497"/>
            <a:ext cx="5331615" cy="80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5"/>
              </a:lnSpc>
              <a:spcBef>
                <a:spcPct val="0"/>
              </a:spcBef>
            </a:pPr>
            <a:r>
              <a:rPr lang="en-US" b="true" sz="18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TTL </a:t>
            </a:r>
            <a:r>
              <a:rPr lang="en-US" sz="18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molto bassi potrebbero essere sintomo di interventi malevoli, dove si obbliga la richiesta continua della risoluzione del nome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613784" y="7482858"/>
            <a:ext cx="9246086" cy="318902"/>
            <a:chOff x="0" y="0"/>
            <a:chExt cx="2628193" cy="9064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628193" cy="90648"/>
            </a:xfrm>
            <a:custGeom>
              <a:avLst/>
              <a:gdLst/>
              <a:ahLst/>
              <a:cxnLst/>
              <a:rect r="r" b="b" t="t" l="l"/>
              <a:pathLst>
                <a:path h="90648" w="2628193">
                  <a:moveTo>
                    <a:pt x="0" y="0"/>
                  </a:moveTo>
                  <a:lnTo>
                    <a:pt x="2628193" y="0"/>
                  </a:lnTo>
                  <a:lnTo>
                    <a:pt x="2628193" y="90648"/>
                  </a:lnTo>
                  <a:lnTo>
                    <a:pt x="0" y="90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2628193" cy="9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382617" y="6506814"/>
            <a:ext cx="9477253" cy="274891"/>
            <a:chOff x="0" y="0"/>
            <a:chExt cx="2693902" cy="7813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693902" cy="78138"/>
            </a:xfrm>
            <a:custGeom>
              <a:avLst/>
              <a:gdLst/>
              <a:ahLst/>
              <a:cxnLst/>
              <a:rect r="r" b="b" t="t" l="l"/>
              <a:pathLst>
                <a:path h="78138" w="2693902">
                  <a:moveTo>
                    <a:pt x="0" y="0"/>
                  </a:moveTo>
                  <a:lnTo>
                    <a:pt x="2693902" y="0"/>
                  </a:lnTo>
                  <a:lnTo>
                    <a:pt x="2693902" y="78138"/>
                  </a:lnTo>
                  <a:lnTo>
                    <a:pt x="0" y="78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2693902" cy="78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 flipH="true">
            <a:off x="6118507" y="7632784"/>
            <a:ext cx="2495277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2" id="42"/>
          <p:cNvSpPr/>
          <p:nvPr/>
        </p:nvSpPr>
        <p:spPr>
          <a:xfrm flipH="true">
            <a:off x="7198207" y="6634734"/>
            <a:ext cx="1184410" cy="0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3" id="43"/>
          <p:cNvSpPr txBox="true"/>
          <p:nvPr/>
        </p:nvSpPr>
        <p:spPr>
          <a:xfrm rot="0">
            <a:off x="456083" y="6106160"/>
            <a:ext cx="6742124" cy="105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se il pacchetto è una richiesta o una risposta. </a:t>
            </a:r>
          </a:p>
          <a:p>
            <a:pPr algn="l">
              <a:lnSpc>
                <a:spcPts val="2025"/>
              </a:lnSpc>
              <a:spcBef>
                <a:spcPct val="0"/>
              </a:spcBef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Permette di rilevare risposte DNS non richieste, possibile segno di </a:t>
            </a:r>
            <a:r>
              <a:rPr lang="en-US" b="true" sz="18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DNS spoofing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dove un attaccante devia il client verso un servizio malevolo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91939" y="8421555"/>
            <a:ext cx="5806268" cy="80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5"/>
              </a:lnSpc>
              <a:spcBef>
                <a:spcPct val="0"/>
              </a:spcBef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Indica il tipo di query che il client sta richiedendo al server DNS. Potrebbe individuare </a:t>
            </a:r>
            <a:r>
              <a:rPr lang="en-US" b="true" sz="18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DNS tunneling </a:t>
            </a:r>
          </a:p>
        </p:txBody>
      </p:sp>
      <p:sp>
        <p:nvSpPr>
          <p:cNvPr name="AutoShape 45" id="45"/>
          <p:cNvSpPr/>
          <p:nvPr/>
        </p:nvSpPr>
        <p:spPr>
          <a:xfrm flipH="true">
            <a:off x="6157483" y="7592006"/>
            <a:ext cx="0" cy="764693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376653" y="1861041"/>
            <a:ext cx="392527" cy="392527"/>
            <a:chOff x="0" y="0"/>
            <a:chExt cx="103382" cy="10338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885742" y="1870566"/>
            <a:ext cx="5750388" cy="3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DNS e MDNS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2347936"/>
            <a:ext cx="20465418" cy="6910364"/>
            <a:chOff x="0" y="0"/>
            <a:chExt cx="5390069" cy="18200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90069" cy="1820014"/>
            </a:xfrm>
            <a:custGeom>
              <a:avLst/>
              <a:gdLst/>
              <a:ahLst/>
              <a:cxnLst/>
              <a:rect r="r" b="b" t="t" l="l"/>
              <a:pathLst>
                <a:path h="1820014" w="5390069">
                  <a:moveTo>
                    <a:pt x="0" y="0"/>
                  </a:moveTo>
                  <a:lnTo>
                    <a:pt x="5390069" y="0"/>
                  </a:lnTo>
                  <a:lnTo>
                    <a:pt x="5390069" y="1820014"/>
                  </a:lnTo>
                  <a:lnTo>
                    <a:pt x="0" y="1820014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31000"/>
                  </a:srgbClr>
                </a:gs>
                <a:gs pos="50000">
                  <a:srgbClr val="4F5661">
                    <a:alpha val="24335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5390069" cy="1820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4242" y="2905225"/>
            <a:ext cx="392527" cy="392527"/>
            <a:chOff x="0" y="0"/>
            <a:chExt cx="103382" cy="1033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29514" y="2698853"/>
            <a:ext cx="5812658" cy="3104265"/>
            <a:chOff x="0" y="0"/>
            <a:chExt cx="7750211" cy="41390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50211" cy="323901"/>
            </a:xfrm>
            <a:custGeom>
              <a:avLst/>
              <a:gdLst/>
              <a:ahLst/>
              <a:cxnLst/>
              <a:rect r="r" b="b" t="t" l="l"/>
              <a:pathLst>
                <a:path h="323901" w="7750211">
                  <a:moveTo>
                    <a:pt x="0" y="0"/>
                  </a:moveTo>
                  <a:lnTo>
                    <a:pt x="7750211" y="0"/>
                  </a:lnTo>
                  <a:lnTo>
                    <a:pt x="7750211" y="323901"/>
                  </a:lnTo>
                  <a:lnTo>
                    <a:pt x="0" y="323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440946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323901"/>
              <a:ext cx="7750211" cy="3815119"/>
            </a:xfrm>
            <a:custGeom>
              <a:avLst/>
              <a:gdLst/>
              <a:ahLst/>
              <a:cxnLst/>
              <a:rect r="r" b="b" t="t" l="l"/>
              <a:pathLst>
                <a:path h="3815119" w="7750211">
                  <a:moveTo>
                    <a:pt x="0" y="0"/>
                  </a:moveTo>
                  <a:lnTo>
                    <a:pt x="7750211" y="0"/>
                  </a:lnTo>
                  <a:lnTo>
                    <a:pt x="7750211" y="3815119"/>
                  </a:lnTo>
                  <a:lnTo>
                    <a:pt x="0" y="3815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44242" y="5782013"/>
            <a:ext cx="392527" cy="392527"/>
            <a:chOff x="0" y="0"/>
            <a:chExt cx="103382" cy="10338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86982" y="793707"/>
            <a:ext cx="6914037" cy="113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sz="4154" spc="52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protocolli applicativi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0708" y="2914750"/>
            <a:ext cx="4688697" cy="3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print_dns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0708" y="3394331"/>
            <a:ext cx="8263730" cy="123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L’accesso di alcuni campi </a:t>
            </a: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DNS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è meno diretto: è necessario iterare tra i sottocampi di alcune </a:t>
            </a:r>
            <a:r>
              <a:rPr lang="en-US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chiavi (nel parser: Answers, Queries e dns.flag_tree)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30708" y="5812643"/>
            <a:ext cx="4688697" cy="3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DNS vs MDNS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4242" y="7252867"/>
            <a:ext cx="8588733" cy="142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8"/>
              </a:lnSpc>
            </a:pPr>
          </a:p>
          <a:p>
            <a:pPr algn="l" marL="891413" indent="-297138" lvl="2">
              <a:lnSpc>
                <a:spcPts val="2828"/>
              </a:lnSpc>
              <a:buFont typeface="Arial"/>
              <a:buChar char="⚬"/>
            </a:pPr>
            <a:r>
              <a:rPr lang="en-US" b="true" sz="20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DNS</a:t>
            </a:r>
            <a:r>
              <a:rPr lang="en-US" sz="20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è strutturato su un modello client-server, quindi ha la necessità di sapere </a:t>
            </a:r>
            <a:r>
              <a:rPr lang="en-US" sz="20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il pacchetto inviato è una richiesta o una risposta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59339" y="7605392"/>
            <a:ext cx="8588733" cy="106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1413" indent="-297138" lvl="2">
              <a:lnSpc>
                <a:spcPts val="2828"/>
              </a:lnSpc>
              <a:buFont typeface="Arial"/>
              <a:buChar char="⚬"/>
            </a:pPr>
            <a:r>
              <a:rPr lang="en-US" b="true" sz="20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MDNS</a:t>
            </a:r>
            <a:r>
              <a:rPr lang="en-US" sz="20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non ha una struttura centralizzata che gestisce le risposte, perciò non è essenziale distinguere i due tipi di pacchetti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30708" y="6402404"/>
            <a:ext cx="1623060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g</a:t>
            </a:r>
            <a:r>
              <a:rPr lang="en-US" sz="24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estione dei campi MDNS è del tutto analoga a quella DNS. 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MDNS tuttavia non necessita del campo</a:t>
            </a: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dns.flags.response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1632810"/>
            <a:ext cx="18288000" cy="4132013"/>
            <a:chOff x="0" y="0"/>
            <a:chExt cx="4816593" cy="10882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1088267"/>
            </a:xfrm>
            <a:custGeom>
              <a:avLst/>
              <a:gdLst/>
              <a:ahLst/>
              <a:cxnLst/>
              <a:rect r="r" b="b" t="t" l="l"/>
              <a:pathLst>
                <a:path h="10882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8267"/>
                  </a:lnTo>
                  <a:lnTo>
                    <a:pt x="0" y="1088267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31000"/>
                  </a:srgbClr>
                </a:gs>
                <a:gs pos="50000">
                  <a:srgbClr val="4F5661">
                    <a:alpha val="24335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4816593" cy="1088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534316" y="1950592"/>
            <a:ext cx="10169228" cy="3284955"/>
            <a:chOff x="0" y="0"/>
            <a:chExt cx="13558971" cy="43799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558971" cy="566663"/>
            </a:xfrm>
            <a:custGeom>
              <a:avLst/>
              <a:gdLst/>
              <a:ahLst/>
              <a:cxnLst/>
              <a:rect r="r" b="b" t="t" l="l"/>
              <a:pathLst>
                <a:path h="566663" w="13558971">
                  <a:moveTo>
                    <a:pt x="0" y="0"/>
                  </a:moveTo>
                  <a:lnTo>
                    <a:pt x="13558971" y="0"/>
                  </a:lnTo>
                  <a:lnTo>
                    <a:pt x="13558971" y="566663"/>
                  </a:lnTo>
                  <a:lnTo>
                    <a:pt x="0" y="566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44094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557463"/>
              <a:ext cx="13558971" cy="3822476"/>
            </a:xfrm>
            <a:custGeom>
              <a:avLst/>
              <a:gdLst/>
              <a:ahLst/>
              <a:cxnLst/>
              <a:rect r="r" b="b" t="t" l="l"/>
              <a:pathLst>
                <a:path h="3822476" w="13558971">
                  <a:moveTo>
                    <a:pt x="0" y="0"/>
                  </a:moveTo>
                  <a:lnTo>
                    <a:pt x="13558971" y="0"/>
                  </a:lnTo>
                  <a:lnTo>
                    <a:pt x="13558971" y="3822476"/>
                  </a:lnTo>
                  <a:lnTo>
                    <a:pt x="0" y="3822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70960" y="351419"/>
            <a:ext cx="6914037" cy="113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sz="4154" spc="52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protocolli applicativi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5897321"/>
            <a:ext cx="18288000" cy="3360979"/>
            <a:chOff x="0" y="0"/>
            <a:chExt cx="4816593" cy="8851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6592" cy="885196"/>
            </a:xfrm>
            <a:custGeom>
              <a:avLst/>
              <a:gdLst/>
              <a:ahLst/>
              <a:cxnLst/>
              <a:rect r="r" b="b" t="t" l="l"/>
              <a:pathLst>
                <a:path h="8851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85196"/>
                  </a:lnTo>
                  <a:lnTo>
                    <a:pt x="0" y="885196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31000"/>
                  </a:srgbClr>
                </a:gs>
                <a:gs pos="50000">
                  <a:srgbClr val="4F5661">
                    <a:alpha val="24335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4816593" cy="885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87892" y="6673997"/>
            <a:ext cx="9323513" cy="1559734"/>
            <a:chOff x="0" y="0"/>
            <a:chExt cx="12431350" cy="20796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527771"/>
              <a:ext cx="12431350" cy="1551874"/>
            </a:xfrm>
            <a:custGeom>
              <a:avLst/>
              <a:gdLst/>
              <a:ahLst/>
              <a:cxnLst/>
              <a:rect r="r" b="b" t="t" l="l"/>
              <a:pathLst>
                <a:path h="1551874" w="12431350">
                  <a:moveTo>
                    <a:pt x="0" y="0"/>
                  </a:moveTo>
                  <a:lnTo>
                    <a:pt x="12431350" y="0"/>
                  </a:lnTo>
                  <a:lnTo>
                    <a:pt x="12431350" y="1551874"/>
                  </a:lnTo>
                  <a:lnTo>
                    <a:pt x="0" y="1551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92" t="0" r="-792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31350" cy="527771"/>
            </a:xfrm>
            <a:custGeom>
              <a:avLst/>
              <a:gdLst/>
              <a:ahLst/>
              <a:cxnLst/>
              <a:rect r="r" b="b" t="t" l="l"/>
              <a:pathLst>
                <a:path h="527771" w="12431350">
                  <a:moveTo>
                    <a:pt x="0" y="0"/>
                  </a:moveTo>
                  <a:lnTo>
                    <a:pt x="12431350" y="0"/>
                  </a:lnTo>
                  <a:lnTo>
                    <a:pt x="12431350" y="527771"/>
                  </a:lnTo>
                  <a:lnTo>
                    <a:pt x="0" y="527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2" t="0" r="-792" b="-1440946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910694" y="2630882"/>
            <a:ext cx="9348606" cy="290730"/>
            <a:chOff x="0" y="0"/>
            <a:chExt cx="2657334" cy="826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57334" cy="82640"/>
            </a:xfrm>
            <a:custGeom>
              <a:avLst/>
              <a:gdLst/>
              <a:ahLst/>
              <a:cxnLst/>
              <a:rect r="r" b="b" t="t" l="l"/>
              <a:pathLst>
                <a:path h="82640" w="2657334">
                  <a:moveTo>
                    <a:pt x="0" y="0"/>
                  </a:moveTo>
                  <a:lnTo>
                    <a:pt x="2657334" y="0"/>
                  </a:lnTo>
                  <a:lnTo>
                    <a:pt x="2657334" y="82640"/>
                  </a:lnTo>
                  <a:lnTo>
                    <a:pt x="0" y="8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FFEF1B">
                      <a:alpha val="100000"/>
                    </a:srgbClr>
                  </a:gs>
                  <a:gs pos="50000">
                    <a:srgbClr val="E4E3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2657334" cy="8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H="true" flipV="true">
            <a:off x="5942847" y="2767702"/>
            <a:ext cx="1967847" cy="8545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2" id="32"/>
          <p:cNvSpPr txBox="true"/>
          <p:nvPr/>
        </p:nvSpPr>
        <p:spPr>
          <a:xfrm rot="0">
            <a:off x="487892" y="2556642"/>
            <a:ext cx="5454955" cy="364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0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versione del protocollo al livello record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910694" y="3886271"/>
            <a:ext cx="9564588" cy="285878"/>
            <a:chOff x="0" y="0"/>
            <a:chExt cx="2718727" cy="8126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718727" cy="81261"/>
            </a:xfrm>
            <a:custGeom>
              <a:avLst/>
              <a:gdLst/>
              <a:ahLst/>
              <a:cxnLst/>
              <a:rect r="r" b="b" t="t" l="l"/>
              <a:pathLst>
                <a:path h="81261" w="2718727">
                  <a:moveTo>
                    <a:pt x="0" y="0"/>
                  </a:moveTo>
                  <a:lnTo>
                    <a:pt x="2718727" y="0"/>
                  </a:lnTo>
                  <a:lnTo>
                    <a:pt x="2718727" y="81261"/>
                  </a:lnTo>
                  <a:lnTo>
                    <a:pt x="0" y="812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2718727" cy="8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7035327" y="4029209"/>
            <a:ext cx="875367" cy="0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537054" y="3329556"/>
            <a:ext cx="6423750" cy="190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20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È la versione </a:t>
            </a:r>
            <a:r>
              <a:rPr lang="en-US" sz="205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TLS</a:t>
            </a:r>
            <a:r>
              <a:rPr lang="en-US" sz="20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negoziata nell’handshake iniziale, quella realmente usata nella sessione. </a:t>
            </a:r>
          </a:p>
          <a:p>
            <a:pPr algn="l">
              <a:lnSpc>
                <a:spcPts val="904"/>
              </a:lnSpc>
            </a:pPr>
          </a:p>
          <a:p>
            <a:pPr algn="l">
              <a:lnSpc>
                <a:spcPts val="2822"/>
              </a:lnSpc>
            </a:pPr>
            <a:r>
              <a:rPr lang="en-US" sz="20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entrambe le versioni sono obsolete, potrebbe esserne stato forzato l’uso per un </a:t>
            </a:r>
            <a:r>
              <a:rPr lang="en-US" sz="205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Downgrade Attack</a:t>
            </a:r>
          </a:p>
        </p:txBody>
      </p:sp>
      <p:sp>
        <p:nvSpPr>
          <p:cNvPr name="AutoShape 38" id="38"/>
          <p:cNvSpPr/>
          <p:nvPr/>
        </p:nvSpPr>
        <p:spPr>
          <a:xfrm flipV="true">
            <a:off x="9144000" y="1101369"/>
            <a:ext cx="1042342" cy="531441"/>
          </a:xfrm>
          <a:prstGeom prst="line">
            <a:avLst/>
          </a:prstGeom>
          <a:ln cap="rnd" w="38100">
            <a:solidFill>
              <a:srgbClr val="ACB8C0">
                <a:alpha val="30980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291629" y="1632810"/>
            <a:ext cx="392527" cy="392527"/>
            <a:chOff x="0" y="0"/>
            <a:chExt cx="103382" cy="10338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49880" y="1642335"/>
            <a:ext cx="5750388" cy="3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Protocollo TLS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340791" y="6055618"/>
            <a:ext cx="392527" cy="392527"/>
            <a:chOff x="0" y="0"/>
            <a:chExt cx="103382" cy="10338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862708" y="6065143"/>
            <a:ext cx="5750388" cy="3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Protocollo HTTP</a:t>
            </a:r>
          </a:p>
        </p:txBody>
      </p:sp>
      <p:grpSp>
        <p:nvGrpSpPr>
          <p:cNvPr name="Group 47" id="47"/>
          <p:cNvGrpSpPr/>
          <p:nvPr/>
        </p:nvGrpSpPr>
        <p:grpSpPr>
          <a:xfrm rot="-10800000">
            <a:off x="276206" y="7322698"/>
            <a:ext cx="8484854" cy="318766"/>
            <a:chOff x="0" y="0"/>
            <a:chExt cx="2411813" cy="9060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411813" cy="90609"/>
            </a:xfrm>
            <a:custGeom>
              <a:avLst/>
              <a:gdLst/>
              <a:ahLst/>
              <a:cxnLst/>
              <a:rect r="r" b="b" t="t" l="l"/>
              <a:pathLst>
                <a:path h="90609" w="2411813">
                  <a:moveTo>
                    <a:pt x="0" y="0"/>
                  </a:moveTo>
                  <a:lnTo>
                    <a:pt x="2411813" y="0"/>
                  </a:lnTo>
                  <a:lnTo>
                    <a:pt x="2411813" y="90609"/>
                  </a:lnTo>
                  <a:lnTo>
                    <a:pt x="0" y="906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2411813" cy="90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50" id="50"/>
          <p:cNvSpPr/>
          <p:nvPr/>
        </p:nvSpPr>
        <p:spPr>
          <a:xfrm flipH="true" flipV="true">
            <a:off x="8761073" y="7485327"/>
            <a:ext cx="1868107" cy="3737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1" id="51"/>
          <p:cNvSpPr txBox="true"/>
          <p:nvPr/>
        </p:nvSpPr>
        <p:spPr>
          <a:xfrm rot="0">
            <a:off x="3296604" y="8481381"/>
            <a:ext cx="9997008" cy="71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8"/>
              </a:lnSpc>
            </a:pPr>
            <a:r>
              <a:rPr lang="en-US" sz="20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Contiene il payload del corpo dei messaggi inviati. Può essere utile per l’individuazione di </a:t>
            </a:r>
            <a:r>
              <a:rPr lang="en-US" b="true" sz="20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Cross-Site Scripting</a:t>
            </a:r>
            <a:r>
              <a:rPr lang="en-US" sz="20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(XSS) e </a:t>
            </a:r>
            <a:r>
              <a:rPr lang="en-US" b="true" sz="20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SQL Injection</a:t>
            </a:r>
          </a:p>
        </p:txBody>
      </p:sp>
      <p:grpSp>
        <p:nvGrpSpPr>
          <p:cNvPr name="Group 52" id="52"/>
          <p:cNvGrpSpPr/>
          <p:nvPr/>
        </p:nvGrpSpPr>
        <p:grpSpPr>
          <a:xfrm rot="-10800000">
            <a:off x="487892" y="7641464"/>
            <a:ext cx="9230149" cy="264325"/>
            <a:chOff x="0" y="0"/>
            <a:chExt cx="2623663" cy="7513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623663" cy="75134"/>
            </a:xfrm>
            <a:custGeom>
              <a:avLst/>
              <a:gdLst/>
              <a:ahLst/>
              <a:cxnLst/>
              <a:rect r="r" b="b" t="t" l="l"/>
              <a:pathLst>
                <a:path h="75134" w="2623663">
                  <a:moveTo>
                    <a:pt x="0" y="0"/>
                  </a:moveTo>
                  <a:lnTo>
                    <a:pt x="2623663" y="0"/>
                  </a:lnTo>
                  <a:lnTo>
                    <a:pt x="2623663" y="75134"/>
                  </a:lnTo>
                  <a:lnTo>
                    <a:pt x="0" y="751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1DFF">
                      <a:alpha val="100000"/>
                    </a:srgbClr>
                  </a:gs>
                  <a:gs pos="50000">
                    <a:srgbClr val="99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2623663" cy="7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55" id="55"/>
          <p:cNvSpPr/>
          <p:nvPr/>
        </p:nvSpPr>
        <p:spPr>
          <a:xfrm>
            <a:off x="8295108" y="7905789"/>
            <a:ext cx="0" cy="632742"/>
          </a:xfrm>
          <a:prstGeom prst="line">
            <a:avLst/>
          </a:prstGeom>
          <a:ln cap="flat" w="19050">
            <a:solidFill>
              <a:srgbClr val="1B1D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6" id="56"/>
          <p:cNvSpPr txBox="true"/>
          <p:nvPr/>
        </p:nvSpPr>
        <p:spPr>
          <a:xfrm rot="0">
            <a:off x="10781994" y="6925611"/>
            <a:ext cx="6921551" cy="106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0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Contiene il nome del dominio a cui il client sta facendo la richiesta </a:t>
            </a:r>
            <a:r>
              <a:rPr lang="en-US" sz="206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HTTP</a:t>
            </a:r>
            <a:r>
              <a:rPr lang="en-US" sz="20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Utile per il monitoraggio del traffico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2486200"/>
            <a:ext cx="20465418" cy="2970863"/>
            <a:chOff x="0" y="0"/>
            <a:chExt cx="5390069" cy="7824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90069" cy="782450"/>
            </a:xfrm>
            <a:custGeom>
              <a:avLst/>
              <a:gdLst/>
              <a:ahLst/>
              <a:cxnLst/>
              <a:rect r="r" b="b" t="t" l="l"/>
              <a:pathLst>
                <a:path h="782450" w="5390069">
                  <a:moveTo>
                    <a:pt x="0" y="0"/>
                  </a:moveTo>
                  <a:lnTo>
                    <a:pt x="5390069" y="0"/>
                  </a:lnTo>
                  <a:lnTo>
                    <a:pt x="5390069" y="782450"/>
                  </a:lnTo>
                  <a:lnTo>
                    <a:pt x="0" y="78245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31000"/>
                  </a:srgbClr>
                </a:gs>
                <a:gs pos="50000">
                  <a:srgbClr val="4F5661">
                    <a:alpha val="24335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5390069" cy="78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2436" y="2856520"/>
            <a:ext cx="392527" cy="392527"/>
            <a:chOff x="0" y="0"/>
            <a:chExt cx="103382" cy="1033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5761863"/>
            <a:ext cx="18288000" cy="3496437"/>
            <a:chOff x="0" y="0"/>
            <a:chExt cx="4816593" cy="9208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16592" cy="920872"/>
            </a:xfrm>
            <a:custGeom>
              <a:avLst/>
              <a:gdLst/>
              <a:ahLst/>
              <a:cxnLst/>
              <a:rect r="r" b="b" t="t" l="l"/>
              <a:pathLst>
                <a:path h="920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0872"/>
                  </a:lnTo>
                  <a:lnTo>
                    <a:pt x="0" y="920872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31000"/>
                  </a:srgbClr>
                </a:gs>
                <a:gs pos="50000">
                  <a:srgbClr val="4F5661">
                    <a:alpha val="24335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4816593" cy="920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5252" y="5842322"/>
            <a:ext cx="392527" cy="392527"/>
            <a:chOff x="0" y="0"/>
            <a:chExt cx="103382" cy="10338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382" cy="103382"/>
            </a:xfrm>
            <a:custGeom>
              <a:avLst/>
              <a:gdLst/>
              <a:ahLst/>
              <a:cxnLst/>
              <a:rect r="r" b="b" t="t" l="l"/>
              <a:pathLst>
                <a:path h="103382" w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290356" y="2486200"/>
            <a:ext cx="6708916" cy="2954529"/>
            <a:chOff x="0" y="0"/>
            <a:chExt cx="8945222" cy="39393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45222" cy="254928"/>
            </a:xfrm>
            <a:custGeom>
              <a:avLst/>
              <a:gdLst/>
              <a:ahLst/>
              <a:cxnLst/>
              <a:rect r="r" b="b" t="t" l="l"/>
              <a:pathLst>
                <a:path h="254928" w="8945222">
                  <a:moveTo>
                    <a:pt x="0" y="0"/>
                  </a:moveTo>
                  <a:lnTo>
                    <a:pt x="8945222" y="0"/>
                  </a:lnTo>
                  <a:lnTo>
                    <a:pt x="8945222" y="254928"/>
                  </a:lnTo>
                  <a:lnTo>
                    <a:pt x="0" y="254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7006" r="0" b="-2132742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254928"/>
              <a:ext cx="8945222" cy="3684444"/>
            </a:xfrm>
            <a:custGeom>
              <a:avLst/>
              <a:gdLst/>
              <a:ahLst/>
              <a:cxnLst/>
              <a:rect r="r" b="b" t="t" l="l"/>
              <a:pathLst>
                <a:path h="3684444" w="8945222">
                  <a:moveTo>
                    <a:pt x="0" y="0"/>
                  </a:moveTo>
                  <a:lnTo>
                    <a:pt x="8945222" y="0"/>
                  </a:lnTo>
                  <a:lnTo>
                    <a:pt x="8945222" y="3684443"/>
                  </a:lnTo>
                  <a:lnTo>
                    <a:pt x="0" y="3684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800834" y="6288942"/>
            <a:ext cx="9471281" cy="1614972"/>
            <a:chOff x="0" y="0"/>
            <a:chExt cx="12628375" cy="215329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28375" cy="358400"/>
            </a:xfrm>
            <a:custGeom>
              <a:avLst/>
              <a:gdLst/>
              <a:ahLst/>
              <a:cxnLst/>
              <a:rect r="r" b="b" t="t" l="l"/>
              <a:pathLst>
                <a:path h="358400" w="12628375">
                  <a:moveTo>
                    <a:pt x="0" y="0"/>
                  </a:moveTo>
                  <a:lnTo>
                    <a:pt x="12628375" y="0"/>
                  </a:lnTo>
                  <a:lnTo>
                    <a:pt x="12628375" y="358400"/>
                  </a:lnTo>
                  <a:lnTo>
                    <a:pt x="0" y="35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7133" r="0" b="-2142028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358400"/>
              <a:ext cx="12628375" cy="1794896"/>
            </a:xfrm>
            <a:custGeom>
              <a:avLst/>
              <a:gdLst/>
              <a:ahLst/>
              <a:cxnLst/>
              <a:rect r="r" b="b" t="t" l="l"/>
              <a:pathLst>
                <a:path h="1794896" w="12628375">
                  <a:moveTo>
                    <a:pt x="0" y="0"/>
                  </a:moveTo>
                  <a:lnTo>
                    <a:pt x="12628375" y="0"/>
                  </a:lnTo>
                  <a:lnTo>
                    <a:pt x="12628375" y="1794896"/>
                  </a:lnTo>
                  <a:lnTo>
                    <a:pt x="0" y="1794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1346488"/>
            <a:ext cx="6639557" cy="113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4154" spc="52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protocolli di rete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1939" y="2887150"/>
            <a:ext cx="2951337" cy="3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Protocollo ARP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43242" y="3420178"/>
            <a:ext cx="6119691" cy="112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 campi considerati possono segnalare casi di</a:t>
            </a:r>
            <a:r>
              <a:rPr lang="en-US" sz="216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ARP spoofing</a:t>
            </a:r>
            <a:r>
              <a:rPr lang="en-US" sz="21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 caso di associazioni anomale tra indirizzi </a:t>
            </a:r>
            <a:r>
              <a:rPr lang="en-US" sz="216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</a:t>
            </a:r>
            <a:r>
              <a:rPr lang="en-US" sz="21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216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43242" y="5851847"/>
            <a:ext cx="2951337" cy="36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Protocollo ICMP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594088" y="6904589"/>
            <a:ext cx="8665212" cy="290730"/>
            <a:chOff x="0" y="0"/>
            <a:chExt cx="2463080" cy="826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63080" cy="82640"/>
            </a:xfrm>
            <a:custGeom>
              <a:avLst/>
              <a:gdLst/>
              <a:ahLst/>
              <a:cxnLst/>
              <a:rect r="r" b="b" t="t" l="l"/>
              <a:pathLst>
                <a:path h="82640" w="2463080">
                  <a:moveTo>
                    <a:pt x="0" y="0"/>
                  </a:moveTo>
                  <a:lnTo>
                    <a:pt x="2463080" y="0"/>
                  </a:lnTo>
                  <a:lnTo>
                    <a:pt x="2463080" y="82640"/>
                  </a:lnTo>
                  <a:lnTo>
                    <a:pt x="0" y="826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EF1B">
                      <a:alpha val="100000"/>
                    </a:srgbClr>
                  </a:gs>
                  <a:gs pos="50000">
                    <a:srgbClr val="E4E3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2463080" cy="8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 flipH="true">
            <a:off x="5810661" y="7049954"/>
            <a:ext cx="2783427" cy="0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6089242" y="7370010"/>
            <a:ext cx="2462384" cy="0"/>
          </a:xfrm>
          <a:prstGeom prst="line">
            <a:avLst/>
          </a:prstGeom>
          <a:ln cap="flat" w="28575">
            <a:solidFill>
              <a:srgbClr val="4274C3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42" id="42"/>
          <p:cNvGrpSpPr/>
          <p:nvPr/>
        </p:nvGrpSpPr>
        <p:grpSpPr>
          <a:xfrm rot="0">
            <a:off x="8551626" y="7178279"/>
            <a:ext cx="8707674" cy="383463"/>
            <a:chOff x="0" y="0"/>
            <a:chExt cx="2475149" cy="10899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475150" cy="108999"/>
            </a:xfrm>
            <a:custGeom>
              <a:avLst/>
              <a:gdLst/>
              <a:ahLst/>
              <a:cxnLst/>
              <a:rect r="r" b="b" t="t" l="l"/>
              <a:pathLst>
                <a:path h="108999" w="2475150">
                  <a:moveTo>
                    <a:pt x="0" y="0"/>
                  </a:moveTo>
                  <a:lnTo>
                    <a:pt x="2475150" y="0"/>
                  </a:lnTo>
                  <a:lnTo>
                    <a:pt x="2475150" y="108999"/>
                  </a:lnTo>
                  <a:lnTo>
                    <a:pt x="0" y="108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2475149" cy="108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041515" y="6830431"/>
            <a:ext cx="4769146" cy="38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Specifica il tipo di pacchetto </a:t>
            </a:r>
            <a:r>
              <a:rPr lang="en-US" sz="216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ICMP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22042" y="8324029"/>
            <a:ext cx="15380919" cy="38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6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Specifica i dettagli del pacchetto. I due campi possono aiutare a capire se si è soggetti a </a:t>
            </a:r>
            <a:r>
              <a:rPr lang="en-US" sz="216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PING flood</a:t>
            </a:r>
          </a:p>
        </p:txBody>
      </p:sp>
      <p:sp>
        <p:nvSpPr>
          <p:cNvPr name="AutoShape 47" id="47"/>
          <p:cNvSpPr/>
          <p:nvPr/>
        </p:nvSpPr>
        <p:spPr>
          <a:xfrm>
            <a:off x="6145757" y="7310713"/>
            <a:ext cx="0" cy="889490"/>
          </a:xfrm>
          <a:prstGeom prst="line">
            <a:avLst/>
          </a:prstGeom>
          <a:ln cap="flat" w="28575">
            <a:solidFill>
              <a:srgbClr val="4274C3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17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057056" y="5312493"/>
            <a:ext cx="1341267" cy="156074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06440" y="4446248"/>
            <a:ext cx="11275121" cy="216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5252" spc="66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PARSER</a:t>
            </a:r>
          </a:p>
          <a:p>
            <a:pPr algn="ctr">
              <a:lnSpc>
                <a:spcPts val="5673"/>
              </a:lnSpc>
            </a:pPr>
            <a:r>
              <a:rPr lang="en-US" sz="5252" spc="661">
                <a:solidFill>
                  <a:srgbClr val="81A0C6"/>
                </a:solidFill>
                <a:latin typeface="HK Modular"/>
                <a:ea typeface="HK Modular"/>
                <a:cs typeface="HK Modular"/>
                <a:sym typeface="HK Modular"/>
              </a:rPr>
              <a:t>PCAP → JSON-UDM</a:t>
            </a:r>
          </a:p>
          <a:p>
            <a:pPr algn="ctr">
              <a:lnSpc>
                <a:spcPts val="5673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41056" y="4460482"/>
            <a:ext cx="3894722" cy="1366037"/>
          </a:xfrm>
          <a:custGeom>
            <a:avLst/>
            <a:gdLst/>
            <a:ahLst/>
            <a:cxnLst/>
            <a:rect r="r" b="b" t="t" l="l"/>
            <a:pathLst>
              <a:path h="1366037" w="3894722">
                <a:moveTo>
                  <a:pt x="0" y="0"/>
                </a:moveTo>
                <a:lnTo>
                  <a:pt x="3894722" y="0"/>
                </a:lnTo>
                <a:lnTo>
                  <a:pt x="3894722" y="1366036"/>
                </a:lnTo>
                <a:lnTo>
                  <a:pt x="0" y="136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660944" y="3361773"/>
            <a:ext cx="1341267" cy="1560747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14057056" y="4460482"/>
            <a:ext cx="3894722" cy="1366037"/>
          </a:xfrm>
          <a:custGeom>
            <a:avLst/>
            <a:gdLst/>
            <a:ahLst/>
            <a:cxnLst/>
            <a:rect r="r" b="b" t="t" l="l"/>
            <a:pathLst>
              <a:path h="1366037" w="3894722">
                <a:moveTo>
                  <a:pt x="0" y="0"/>
                </a:moveTo>
                <a:lnTo>
                  <a:pt x="3894722" y="0"/>
                </a:lnTo>
                <a:lnTo>
                  <a:pt x="3894722" y="1366036"/>
                </a:lnTo>
                <a:lnTo>
                  <a:pt x="0" y="136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-5400000">
            <a:off x="4876809" y="-1556588"/>
            <a:ext cx="8534381" cy="13645086"/>
          </a:xfrm>
          <a:custGeom>
            <a:avLst/>
            <a:gdLst/>
            <a:ahLst/>
            <a:cxnLst/>
            <a:rect r="r" b="b" t="t" l="l"/>
            <a:pathLst>
              <a:path h="13645086" w="8534381">
                <a:moveTo>
                  <a:pt x="0" y="13645086"/>
                </a:moveTo>
                <a:lnTo>
                  <a:pt x="8534382" y="13645086"/>
                </a:lnTo>
                <a:lnTo>
                  <a:pt x="8534382" y="0"/>
                </a:lnTo>
                <a:lnTo>
                  <a:pt x="0" y="0"/>
                </a:lnTo>
                <a:lnTo>
                  <a:pt x="0" y="13645086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65501" y="1453337"/>
            <a:ext cx="7756998" cy="57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4154" spc="52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parsing da pcap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30082" y="2223548"/>
            <a:ext cx="3827836" cy="46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sz="30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Scelta della libreria</a:t>
            </a:r>
          </a:p>
        </p:txBody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3847322" y="3019214"/>
          <a:ext cx="10593355" cy="646370"/>
        </p:xfrm>
        <a:graphic>
          <a:graphicData uri="http://schemas.openxmlformats.org/drawingml/2006/table">
            <a:tbl>
              <a:tblPr/>
              <a:tblGrid>
                <a:gridCol w="2649862"/>
                <a:gridCol w="2646816"/>
                <a:gridCol w="2653113"/>
                <a:gridCol w="2643564"/>
              </a:tblGrid>
              <a:tr h="504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3"/>
                        </a:lnSpc>
                        <a:defRPr/>
                      </a:pPr>
                      <a:r>
                        <a:rPr lang="en-US" sz="1730" spc="86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QUALITÀ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3"/>
                        </a:lnSpc>
                        <a:defRPr/>
                      </a:pPr>
                      <a:r>
                        <a:rPr lang="en-US" sz="1730" spc="86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PYSHARK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32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3"/>
                        </a:lnSpc>
                        <a:defRPr/>
                      </a:pPr>
                      <a:r>
                        <a:rPr lang="en-US" sz="1730" spc="86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SCAPY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32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3"/>
                        </a:lnSpc>
                        <a:defRPr/>
                      </a:pPr>
                      <a:r>
                        <a:rPr lang="en-US" sz="1730" spc="86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DPKT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3253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3847322" y="3836026"/>
          <a:ext cx="18258083" cy="7754186"/>
        </p:xfrm>
        <a:graphic>
          <a:graphicData uri="http://schemas.openxmlformats.org/drawingml/2006/table">
            <a:tbl>
              <a:tblPr/>
              <a:tblGrid>
                <a:gridCol w="4564521"/>
                <a:gridCol w="4564521"/>
                <a:gridCol w="4564521"/>
                <a:gridCol w="4564521"/>
              </a:tblGrid>
              <a:tr h="25052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3"/>
                        </a:lnSpc>
                        <a:defRPr/>
                      </a:pPr>
                      <a:r>
                        <a:rPr lang="en-US" sz="1730" spc="86">
                          <a:solidFill>
                            <a:srgbClr val="000000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FACILITÀ D’USO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B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1"/>
                        </a:lnSpc>
                        <a:defRPr/>
                      </a:pPr>
                      <a:r>
                        <a:rPr lang="en-US" sz="1551" spc="77">
                          <a:solidFill>
                            <a:srgbClr val="050B1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MOLTO SEMPLICE</a:t>
                      </a:r>
                      <a:r>
                        <a:rPr lang="en-US" sz="1551" spc="77">
                          <a:solidFill>
                            <a:srgbClr val="050B1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sintassi intuitiva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1"/>
                        </a:lnSpc>
                        <a:defRPr/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PIÙ COMPLESSA, MA MOLTO FLESSIBILE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1"/>
                        </a:lnSpc>
                        <a:defRPr/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SEMPLICE, MA MENO VERSATILE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52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3"/>
                        </a:lnSpc>
                        <a:defRPr/>
                      </a:pPr>
                      <a:r>
                        <a:rPr lang="en-US" sz="1730" spc="86">
                          <a:solidFill>
                            <a:srgbClr val="000000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VELOCITÀ E PERFORMANCE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B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1"/>
                        </a:lnSpc>
                        <a:defRPr/>
                      </a:pPr>
                      <a:r>
                        <a:rPr lang="en-US" sz="155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PIÙ LENTO </a:t>
                      </a:r>
                      <a:endParaRPr lang="en-US" sz="1100"/>
                    </a:p>
                    <a:p>
                      <a:pPr algn="ctr">
                        <a:lnSpc>
                          <a:spcPts val="2171"/>
                        </a:lnSpc>
                      </a:pPr>
                      <a:r>
                        <a:rPr lang="en-US" sz="155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(WRAPPER PER TSHARK)</a:t>
                      </a:r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1"/>
                        </a:lnSpc>
                        <a:defRPr/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PRESTAZIONI INFERIORI RISPETTO A DPKT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1"/>
                        </a:lnSpc>
                        <a:defRPr/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MOLTO VELOCE, </a:t>
                      </a:r>
                      <a:endParaRPr lang="en-US" sz="1100"/>
                    </a:p>
                    <a:p>
                      <a:pPr algn="ctr">
                        <a:lnSpc>
                          <a:spcPts val="2171"/>
                        </a:lnSpc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IDEALE PER</a:t>
                      </a:r>
                    </a:p>
                    <a:p>
                      <a:pPr algn="ctr">
                        <a:lnSpc>
                          <a:spcPts val="2171"/>
                        </a:lnSpc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grandi file PCAP</a:t>
                      </a:r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23"/>
                        </a:lnSpc>
                        <a:defRPr/>
                      </a:pPr>
                      <a:r>
                        <a:rPr lang="en-US" sz="1730" spc="86">
                          <a:solidFill>
                            <a:srgbClr val="000000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FUNZIONALITÀ AVANZATE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5B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1"/>
                        </a:lnSpc>
                        <a:defRPr/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LIMITATO ALL'ANALISI E AL PARSING DEI PACCHETTI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1"/>
                        </a:lnSpc>
                        <a:defRPr/>
                      </a:pPr>
                      <a:r>
                        <a:rPr lang="en-US" sz="155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CREAZIONE, MANIPOLAZIONE E </a:t>
                      </a:r>
                      <a:endParaRPr lang="en-US" sz="1100"/>
                    </a:p>
                    <a:p>
                      <a:pPr algn="ctr">
                        <a:lnSpc>
                          <a:spcPts val="2171"/>
                        </a:lnSpc>
                      </a:pPr>
                      <a:r>
                        <a:rPr lang="en-US" sz="155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INVIO DI PACCHETTI</a:t>
                      </a:r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1"/>
                        </a:lnSpc>
                        <a:defRPr/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SOLO ANALISI, </a:t>
                      </a:r>
                      <a:endParaRPr lang="en-US" sz="1100"/>
                    </a:p>
                    <a:p>
                      <a:pPr algn="ctr">
                        <a:lnSpc>
                          <a:spcPts val="2171"/>
                        </a:lnSpc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NESSUNA CREAZIONE </a:t>
                      </a:r>
                    </a:p>
                    <a:p>
                      <a:pPr algn="ctr">
                        <a:lnSpc>
                          <a:spcPts val="2171"/>
                        </a:lnSpc>
                      </a:pPr>
                      <a:r>
                        <a:rPr lang="en-US" sz="1551" spc="7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 PACCHETTI</a:t>
                      </a:r>
                    </a:p>
                  </a:txBody>
                  <a:tcPr marL="0" marR="0" marT="0" marB="0" anchor="ctr">
                    <a:lnL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097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20" id="20"/>
          <p:cNvSpPr/>
          <p:nvPr/>
        </p:nvSpPr>
        <p:spPr>
          <a:xfrm flipH="false" flipV="false" rot="0">
            <a:off x="6614890" y="4770789"/>
            <a:ext cx="345639" cy="316731"/>
          </a:xfrm>
          <a:custGeom>
            <a:avLst/>
            <a:gdLst/>
            <a:ahLst/>
            <a:cxnLst/>
            <a:rect r="r" b="b" t="t" l="l"/>
            <a:pathLst>
              <a:path h="316731" w="345639">
                <a:moveTo>
                  <a:pt x="0" y="0"/>
                </a:moveTo>
                <a:lnTo>
                  <a:pt x="345639" y="0"/>
                </a:lnTo>
                <a:lnTo>
                  <a:pt x="345639" y="316731"/>
                </a:lnTo>
                <a:lnTo>
                  <a:pt x="0" y="316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962968" y="4811356"/>
            <a:ext cx="345639" cy="316731"/>
          </a:xfrm>
          <a:custGeom>
            <a:avLst/>
            <a:gdLst/>
            <a:ahLst/>
            <a:cxnLst/>
            <a:rect r="r" b="b" t="t" l="l"/>
            <a:pathLst>
              <a:path h="316731" w="345639">
                <a:moveTo>
                  <a:pt x="0" y="0"/>
                </a:moveTo>
                <a:lnTo>
                  <a:pt x="345639" y="0"/>
                </a:lnTo>
                <a:lnTo>
                  <a:pt x="345639" y="316731"/>
                </a:lnTo>
                <a:lnTo>
                  <a:pt x="0" y="316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230055" y="4811356"/>
            <a:ext cx="463387" cy="349646"/>
          </a:xfrm>
          <a:custGeom>
            <a:avLst/>
            <a:gdLst/>
            <a:ahLst/>
            <a:cxnLst/>
            <a:rect r="r" b="b" t="t" l="l"/>
            <a:pathLst>
              <a:path h="349646" w="463387">
                <a:moveTo>
                  <a:pt x="0" y="0"/>
                </a:moveTo>
                <a:lnTo>
                  <a:pt x="463387" y="0"/>
                </a:lnTo>
                <a:lnTo>
                  <a:pt x="463387" y="349646"/>
                </a:lnTo>
                <a:lnTo>
                  <a:pt x="0" y="349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556016" y="6259223"/>
            <a:ext cx="463387" cy="349646"/>
          </a:xfrm>
          <a:custGeom>
            <a:avLst/>
            <a:gdLst/>
            <a:ahLst/>
            <a:cxnLst/>
            <a:rect r="r" b="b" t="t" l="l"/>
            <a:pathLst>
              <a:path h="349646" w="463387">
                <a:moveTo>
                  <a:pt x="0" y="0"/>
                </a:moveTo>
                <a:lnTo>
                  <a:pt x="463387" y="0"/>
                </a:lnTo>
                <a:lnTo>
                  <a:pt x="463387" y="349646"/>
                </a:lnTo>
                <a:lnTo>
                  <a:pt x="0" y="349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62968" y="6361885"/>
            <a:ext cx="345639" cy="316731"/>
          </a:xfrm>
          <a:custGeom>
            <a:avLst/>
            <a:gdLst/>
            <a:ahLst/>
            <a:cxnLst/>
            <a:rect r="r" b="b" t="t" l="l"/>
            <a:pathLst>
              <a:path h="316731" w="345639">
                <a:moveTo>
                  <a:pt x="0" y="0"/>
                </a:moveTo>
                <a:lnTo>
                  <a:pt x="345639" y="0"/>
                </a:lnTo>
                <a:lnTo>
                  <a:pt x="345639" y="316731"/>
                </a:lnTo>
                <a:lnTo>
                  <a:pt x="0" y="316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274295" y="6209002"/>
            <a:ext cx="433781" cy="399867"/>
          </a:xfrm>
          <a:custGeom>
            <a:avLst/>
            <a:gdLst/>
            <a:ahLst/>
            <a:cxnLst/>
            <a:rect r="r" b="b" t="t" l="l"/>
            <a:pathLst>
              <a:path h="399867" w="433781">
                <a:moveTo>
                  <a:pt x="0" y="0"/>
                </a:moveTo>
                <a:lnTo>
                  <a:pt x="433781" y="0"/>
                </a:lnTo>
                <a:lnTo>
                  <a:pt x="433781" y="399867"/>
                </a:lnTo>
                <a:lnTo>
                  <a:pt x="0" y="399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288929" y="7932057"/>
            <a:ext cx="345639" cy="316731"/>
          </a:xfrm>
          <a:custGeom>
            <a:avLst/>
            <a:gdLst/>
            <a:ahLst/>
            <a:cxnLst/>
            <a:rect r="r" b="b" t="t" l="l"/>
            <a:pathLst>
              <a:path h="316731" w="345639">
                <a:moveTo>
                  <a:pt x="0" y="0"/>
                </a:moveTo>
                <a:lnTo>
                  <a:pt x="345639" y="0"/>
                </a:lnTo>
                <a:lnTo>
                  <a:pt x="345639" y="316731"/>
                </a:lnTo>
                <a:lnTo>
                  <a:pt x="0" y="316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556016" y="7878984"/>
            <a:ext cx="463387" cy="349646"/>
          </a:xfrm>
          <a:custGeom>
            <a:avLst/>
            <a:gdLst/>
            <a:ahLst/>
            <a:cxnLst/>
            <a:rect r="r" b="b" t="t" l="l"/>
            <a:pathLst>
              <a:path h="349646" w="463387">
                <a:moveTo>
                  <a:pt x="0" y="0"/>
                </a:moveTo>
                <a:lnTo>
                  <a:pt x="463387" y="0"/>
                </a:lnTo>
                <a:lnTo>
                  <a:pt x="463387" y="349647"/>
                </a:lnTo>
                <a:lnTo>
                  <a:pt x="0" y="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962968" y="7915599"/>
            <a:ext cx="463387" cy="349646"/>
          </a:xfrm>
          <a:custGeom>
            <a:avLst/>
            <a:gdLst/>
            <a:ahLst/>
            <a:cxnLst/>
            <a:rect r="r" b="b" t="t" l="l"/>
            <a:pathLst>
              <a:path h="349646" w="463387">
                <a:moveTo>
                  <a:pt x="0" y="0"/>
                </a:moveTo>
                <a:lnTo>
                  <a:pt x="463387" y="0"/>
                </a:lnTo>
                <a:lnTo>
                  <a:pt x="463387" y="349647"/>
                </a:lnTo>
                <a:lnTo>
                  <a:pt x="0" y="3496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9050" y="2352014"/>
            <a:ext cx="18288000" cy="7124217"/>
            <a:chOff x="0" y="0"/>
            <a:chExt cx="4816593" cy="1876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1876337"/>
            </a:xfrm>
            <a:custGeom>
              <a:avLst/>
              <a:gdLst/>
              <a:ahLst/>
              <a:cxnLst/>
              <a:rect r="r" b="b" t="t" l="l"/>
              <a:pathLst>
                <a:path h="18763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76337"/>
                  </a:lnTo>
                  <a:lnTo>
                    <a:pt x="0" y="1876337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31000"/>
                  </a:srgbClr>
                </a:gs>
                <a:gs pos="50000">
                  <a:srgbClr val="4F5661">
                    <a:alpha val="24335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4816593" cy="1876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8849" y="7731439"/>
            <a:ext cx="7011800" cy="1307884"/>
            <a:chOff x="0" y="0"/>
            <a:chExt cx="9349066" cy="17438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349066" cy="297831"/>
            </a:xfrm>
            <a:custGeom>
              <a:avLst/>
              <a:gdLst/>
              <a:ahLst/>
              <a:cxnLst/>
              <a:rect r="r" b="b" t="t" l="l"/>
              <a:pathLst>
                <a:path h="297831" w="9349066">
                  <a:moveTo>
                    <a:pt x="0" y="0"/>
                  </a:moveTo>
                  <a:lnTo>
                    <a:pt x="9349066" y="0"/>
                  </a:lnTo>
                  <a:lnTo>
                    <a:pt x="9349066" y="297831"/>
                  </a:lnTo>
                  <a:lnTo>
                    <a:pt x="0" y="297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594" r="0" b="-190595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330615"/>
              <a:ext cx="9349066" cy="1413231"/>
            </a:xfrm>
            <a:custGeom>
              <a:avLst/>
              <a:gdLst/>
              <a:ahLst/>
              <a:cxnLst/>
              <a:rect r="r" b="b" t="t" l="l"/>
              <a:pathLst>
                <a:path h="1413231" w="9349066">
                  <a:moveTo>
                    <a:pt x="0" y="0"/>
                  </a:moveTo>
                  <a:lnTo>
                    <a:pt x="9349066" y="0"/>
                  </a:lnTo>
                  <a:lnTo>
                    <a:pt x="9349066" y="1413231"/>
                  </a:lnTo>
                  <a:lnTo>
                    <a:pt x="0" y="1413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2708" y="4156541"/>
            <a:ext cx="7631263" cy="2810624"/>
            <a:chOff x="0" y="0"/>
            <a:chExt cx="10175017" cy="37474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75017" cy="324143"/>
            </a:xfrm>
            <a:custGeom>
              <a:avLst/>
              <a:gdLst/>
              <a:ahLst/>
              <a:cxnLst/>
              <a:rect r="r" b="b" t="t" l="l"/>
              <a:pathLst>
                <a:path h="324143" w="10175017">
                  <a:moveTo>
                    <a:pt x="0" y="0"/>
                  </a:moveTo>
                  <a:lnTo>
                    <a:pt x="10175017" y="0"/>
                  </a:lnTo>
                  <a:lnTo>
                    <a:pt x="10175017" y="324143"/>
                  </a:lnTo>
                  <a:lnTo>
                    <a:pt x="0" y="324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594" r="0" b="-1905953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3" y="324158"/>
              <a:ext cx="10174932" cy="3423342"/>
            </a:xfrm>
            <a:custGeom>
              <a:avLst/>
              <a:gdLst/>
              <a:ahLst/>
              <a:cxnLst/>
              <a:rect r="r" b="b" t="t" l="l"/>
              <a:pathLst>
                <a:path h="3423342" w="10174932">
                  <a:moveTo>
                    <a:pt x="0" y="0"/>
                  </a:moveTo>
                  <a:lnTo>
                    <a:pt x="10174931" y="0"/>
                  </a:lnTo>
                  <a:lnTo>
                    <a:pt x="10174931" y="3423341"/>
                  </a:lnTo>
                  <a:lnTo>
                    <a:pt x="0" y="3423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793111" y="2478949"/>
            <a:ext cx="9466189" cy="1057369"/>
            <a:chOff x="0" y="0"/>
            <a:chExt cx="12621586" cy="14098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21586" cy="323953"/>
            </a:xfrm>
            <a:custGeom>
              <a:avLst/>
              <a:gdLst/>
              <a:ahLst/>
              <a:cxnLst/>
              <a:rect r="r" b="b" t="t" l="l"/>
              <a:pathLst>
                <a:path h="323953" w="12621586">
                  <a:moveTo>
                    <a:pt x="0" y="0"/>
                  </a:moveTo>
                  <a:lnTo>
                    <a:pt x="12621586" y="0"/>
                  </a:lnTo>
                  <a:lnTo>
                    <a:pt x="12621586" y="323953"/>
                  </a:lnTo>
                  <a:lnTo>
                    <a:pt x="0" y="323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1414" r="0" b="-2377686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323953"/>
              <a:ext cx="12621586" cy="1085872"/>
            </a:xfrm>
            <a:custGeom>
              <a:avLst/>
              <a:gdLst/>
              <a:ahLst/>
              <a:cxnLst/>
              <a:rect r="r" b="b" t="t" l="l"/>
              <a:pathLst>
                <a:path h="1085872" w="12621586">
                  <a:moveTo>
                    <a:pt x="0" y="0"/>
                  </a:moveTo>
                  <a:lnTo>
                    <a:pt x="12621586" y="0"/>
                  </a:lnTo>
                  <a:lnTo>
                    <a:pt x="12621586" y="1085872"/>
                  </a:lnTo>
                  <a:lnTo>
                    <a:pt x="0" y="1085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526" r="0" b="-5526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926999" y="2833905"/>
            <a:ext cx="6016553" cy="308954"/>
            <a:chOff x="0" y="0"/>
            <a:chExt cx="1710200" cy="878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10200" cy="87820"/>
            </a:xfrm>
            <a:custGeom>
              <a:avLst/>
              <a:gdLst/>
              <a:ahLst/>
              <a:cxnLst/>
              <a:rect r="r" b="b" t="t" l="l"/>
              <a:pathLst>
                <a:path h="87820" w="1710200">
                  <a:moveTo>
                    <a:pt x="0" y="0"/>
                  </a:moveTo>
                  <a:lnTo>
                    <a:pt x="1710200" y="0"/>
                  </a:lnTo>
                  <a:lnTo>
                    <a:pt x="1710200" y="87820"/>
                  </a:lnTo>
                  <a:lnTo>
                    <a:pt x="0" y="878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710200" cy="87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H="true">
            <a:off x="6557473" y="2988382"/>
            <a:ext cx="1369526" cy="0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-10800000">
            <a:off x="862708" y="4468191"/>
            <a:ext cx="7631263" cy="2421997"/>
            <a:chOff x="0" y="0"/>
            <a:chExt cx="2169180" cy="68845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69180" cy="688451"/>
            </a:xfrm>
            <a:custGeom>
              <a:avLst/>
              <a:gdLst/>
              <a:ahLst/>
              <a:cxnLst/>
              <a:rect r="r" b="b" t="t" l="l"/>
              <a:pathLst>
                <a:path h="688451" w="2169180">
                  <a:moveTo>
                    <a:pt x="0" y="0"/>
                  </a:moveTo>
                  <a:lnTo>
                    <a:pt x="2169180" y="0"/>
                  </a:lnTo>
                  <a:lnTo>
                    <a:pt x="2169180" y="688451"/>
                  </a:lnTo>
                  <a:lnTo>
                    <a:pt x="0" y="688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2169180" cy="688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 flipH="true">
            <a:off x="8493971" y="5679140"/>
            <a:ext cx="1024878" cy="50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4" id="34"/>
          <p:cNvSpPr txBox="true"/>
          <p:nvPr/>
        </p:nvSpPr>
        <p:spPr>
          <a:xfrm rot="0">
            <a:off x="2210574" y="7816237"/>
            <a:ext cx="4935531" cy="95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Aggiunge il </a:t>
            </a:r>
            <a:r>
              <a:rPr lang="en-US" b="true" sz="2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dizionario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pacchetto appena elaborato alla lista di pacchetti processati 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518849" y="8099775"/>
            <a:ext cx="6340012" cy="372851"/>
            <a:chOff x="0" y="0"/>
            <a:chExt cx="1802143" cy="1059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02143" cy="105983"/>
            </a:xfrm>
            <a:custGeom>
              <a:avLst/>
              <a:gdLst/>
              <a:ahLst/>
              <a:cxnLst/>
              <a:rect r="r" b="b" t="t" l="l"/>
              <a:pathLst>
                <a:path h="105983" w="1802143">
                  <a:moveTo>
                    <a:pt x="0" y="0"/>
                  </a:moveTo>
                  <a:lnTo>
                    <a:pt x="1802143" y="0"/>
                  </a:lnTo>
                  <a:lnTo>
                    <a:pt x="1802143" y="105983"/>
                  </a:lnTo>
                  <a:lnTo>
                    <a:pt x="0" y="105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1802143" cy="105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8" id="38"/>
          <p:cNvSpPr/>
          <p:nvPr/>
        </p:nvSpPr>
        <p:spPr>
          <a:xfrm flipH="true">
            <a:off x="7146105" y="8286200"/>
            <a:ext cx="2372745" cy="0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9" id="39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19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458483" y="1066800"/>
            <a:ext cx="9371035" cy="59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4170" spc="52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parser con pyshark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4692" y="2518419"/>
            <a:ext cx="5362781" cy="95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Carica il file in memoria e fornisce un </a:t>
            </a:r>
            <a:r>
              <a:rPr lang="en-US" b="true" sz="2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iteratore</a:t>
            </a: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 scorrere i pacchetti con un ciclo for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518849" y="5209185"/>
            <a:ext cx="7740451" cy="95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2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Ogni pacchetto è un oggetto con </a:t>
            </a:r>
            <a:r>
              <a:rPr lang="en-US" b="true" sz="229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attributi</a:t>
            </a:r>
            <a:r>
              <a:rPr lang="en-US" sz="229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specifici. Si verifica la presenza del livello richiesto e, se disponibile, si </a:t>
            </a:r>
            <a:r>
              <a:rPr lang="en-US" b="true" sz="229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estraggono</a:t>
            </a:r>
            <a:r>
              <a:rPr lang="en-US" sz="229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 campi con getattr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15510" y="2955748"/>
            <a:ext cx="4526732" cy="62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5"/>
              </a:lnSpc>
              <a:spcBef>
                <a:spcPct val="0"/>
              </a:spcBef>
            </a:pPr>
            <a:r>
              <a:rPr lang="en-US" sz="4421" spc="55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Problema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6164" y="2633299"/>
            <a:ext cx="3487675" cy="1223269"/>
          </a:xfrm>
          <a:custGeom>
            <a:avLst/>
            <a:gdLst/>
            <a:ahLst/>
            <a:cxnLst/>
            <a:rect r="r" b="b" t="t" l="l"/>
            <a:pathLst>
              <a:path h="1223269" w="3487675">
                <a:moveTo>
                  <a:pt x="0" y="0"/>
                </a:moveTo>
                <a:lnTo>
                  <a:pt x="3487675" y="0"/>
                </a:lnTo>
                <a:lnTo>
                  <a:pt x="3487675" y="1223268"/>
                </a:lnTo>
                <a:lnTo>
                  <a:pt x="0" y="1223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71974" y="2633299"/>
            <a:ext cx="3487675" cy="1223269"/>
          </a:xfrm>
          <a:custGeom>
            <a:avLst/>
            <a:gdLst/>
            <a:ahLst/>
            <a:cxnLst/>
            <a:rect r="r" b="b" t="t" l="l"/>
            <a:pathLst>
              <a:path h="1223269" w="3487675">
                <a:moveTo>
                  <a:pt x="0" y="0"/>
                </a:moveTo>
                <a:lnTo>
                  <a:pt x="3487676" y="0"/>
                </a:lnTo>
                <a:lnTo>
                  <a:pt x="3487676" y="1223268"/>
                </a:lnTo>
                <a:lnTo>
                  <a:pt x="0" y="1223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8288146" y="553453"/>
            <a:ext cx="1711709" cy="2937041"/>
          </a:xfrm>
          <a:custGeom>
            <a:avLst/>
            <a:gdLst/>
            <a:ahLst/>
            <a:cxnLst/>
            <a:rect r="r" b="b" t="t" l="l"/>
            <a:pathLst>
              <a:path h="2937041" w="1711709">
                <a:moveTo>
                  <a:pt x="0" y="0"/>
                </a:moveTo>
                <a:lnTo>
                  <a:pt x="1711708" y="0"/>
                </a:lnTo>
                <a:lnTo>
                  <a:pt x="1711708" y="2937041"/>
                </a:lnTo>
                <a:lnTo>
                  <a:pt x="0" y="2937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61" r="0" b="-1461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624420" y="1275279"/>
            <a:ext cx="1539578" cy="149339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624420" y="1275279"/>
            <a:ext cx="1508911" cy="135802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105475" y="1275279"/>
            <a:ext cx="1493391" cy="149339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469229" y="1537459"/>
            <a:ext cx="901254" cy="833660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0326770" y="4517199"/>
            <a:ext cx="280264" cy="870878"/>
          </a:xfrm>
          <a:custGeom>
            <a:avLst/>
            <a:gdLst/>
            <a:ahLst/>
            <a:cxnLst/>
            <a:rect r="r" b="b" t="t" l="l"/>
            <a:pathLst>
              <a:path h="870878" w="280264">
                <a:moveTo>
                  <a:pt x="0" y="0"/>
                </a:moveTo>
                <a:lnTo>
                  <a:pt x="280265" y="0"/>
                </a:lnTo>
                <a:lnTo>
                  <a:pt x="280265" y="870878"/>
                </a:lnTo>
                <a:lnTo>
                  <a:pt x="0" y="870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48408" y="4517199"/>
            <a:ext cx="582697" cy="870878"/>
          </a:xfrm>
          <a:custGeom>
            <a:avLst/>
            <a:gdLst/>
            <a:ahLst/>
            <a:cxnLst/>
            <a:rect r="r" b="b" t="t" l="l"/>
            <a:pathLst>
              <a:path h="870878" w="582697">
                <a:moveTo>
                  <a:pt x="0" y="0"/>
                </a:moveTo>
                <a:lnTo>
                  <a:pt x="582696" y="0"/>
                </a:lnTo>
                <a:lnTo>
                  <a:pt x="582696" y="870878"/>
                </a:lnTo>
                <a:lnTo>
                  <a:pt x="0" y="8708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88530" y="2955748"/>
            <a:ext cx="5127282" cy="62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5"/>
              </a:lnSpc>
              <a:spcBef>
                <a:spcPct val="0"/>
              </a:spcBef>
            </a:pPr>
            <a:r>
              <a:rPr lang="en-US" sz="4421" spc="55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soluzione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326770" y="6321764"/>
            <a:ext cx="280264" cy="870878"/>
          </a:xfrm>
          <a:custGeom>
            <a:avLst/>
            <a:gdLst/>
            <a:ahLst/>
            <a:cxnLst/>
            <a:rect r="r" b="b" t="t" l="l"/>
            <a:pathLst>
              <a:path h="870878" w="280264">
                <a:moveTo>
                  <a:pt x="0" y="0"/>
                </a:moveTo>
                <a:lnTo>
                  <a:pt x="280265" y="0"/>
                </a:lnTo>
                <a:lnTo>
                  <a:pt x="280265" y="870878"/>
                </a:lnTo>
                <a:lnTo>
                  <a:pt x="0" y="870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48408" y="6321527"/>
            <a:ext cx="582697" cy="870878"/>
          </a:xfrm>
          <a:custGeom>
            <a:avLst/>
            <a:gdLst/>
            <a:ahLst/>
            <a:cxnLst/>
            <a:rect r="r" b="b" t="t" l="l"/>
            <a:pathLst>
              <a:path h="870878" w="582697">
                <a:moveTo>
                  <a:pt x="0" y="0"/>
                </a:moveTo>
                <a:lnTo>
                  <a:pt x="582696" y="0"/>
                </a:lnTo>
                <a:lnTo>
                  <a:pt x="582696" y="870878"/>
                </a:lnTo>
                <a:lnTo>
                  <a:pt x="0" y="8708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26770" y="8126092"/>
            <a:ext cx="280264" cy="870878"/>
          </a:xfrm>
          <a:custGeom>
            <a:avLst/>
            <a:gdLst/>
            <a:ahLst/>
            <a:cxnLst/>
            <a:rect r="r" b="b" t="t" l="l"/>
            <a:pathLst>
              <a:path h="870878" w="280264">
                <a:moveTo>
                  <a:pt x="0" y="0"/>
                </a:moveTo>
                <a:lnTo>
                  <a:pt x="280265" y="0"/>
                </a:lnTo>
                <a:lnTo>
                  <a:pt x="280265" y="870878"/>
                </a:lnTo>
                <a:lnTo>
                  <a:pt x="0" y="8708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48408" y="8126092"/>
            <a:ext cx="582697" cy="870878"/>
          </a:xfrm>
          <a:custGeom>
            <a:avLst/>
            <a:gdLst/>
            <a:ahLst/>
            <a:cxnLst/>
            <a:rect r="r" b="b" t="t" l="l"/>
            <a:pathLst>
              <a:path h="870878" w="582697">
                <a:moveTo>
                  <a:pt x="0" y="0"/>
                </a:moveTo>
                <a:lnTo>
                  <a:pt x="582696" y="0"/>
                </a:lnTo>
                <a:lnTo>
                  <a:pt x="582696" y="870878"/>
                </a:lnTo>
                <a:lnTo>
                  <a:pt x="0" y="8708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29129" y="4539441"/>
            <a:ext cx="7118426" cy="83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 dati di rete catturati con Wireshark sono in formati complessi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22477" y="4523820"/>
            <a:ext cx="6682763" cy="83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Sviluppo di un parser per convertire i dati Wireshark in JSON-UDM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29129" y="6331052"/>
            <a:ext cx="6634086" cy="83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Comunicazione con Google SecOps (ex Google Chronicle)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10214" y="6331289"/>
            <a:ext cx="6595027" cy="83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Integrazione efficiente con Google SecOps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29129" y="8135380"/>
            <a:ext cx="6634086" cy="83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Identificazione minacce nel flusso di pacchetti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98689" y="8135380"/>
            <a:ext cx="6606551" cy="123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9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Selezione dei campi essenziali per l’analisi delle minacce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20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223206" y="3301286"/>
            <a:ext cx="1341267" cy="156074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086061" y="4432016"/>
            <a:ext cx="8246004" cy="167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5"/>
              </a:lnSpc>
              <a:spcBef>
                <a:spcPct val="0"/>
              </a:spcBef>
            </a:pPr>
            <a:r>
              <a:rPr lang="en-US" sz="5986" spc="75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CREAZIONE OUTPUT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833991" y="5117057"/>
            <a:ext cx="1341267" cy="1560747"/>
            <a:chOff x="0" y="0"/>
            <a:chExt cx="6985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39247" y="4391231"/>
            <a:ext cx="4846814" cy="1699974"/>
          </a:xfrm>
          <a:custGeom>
            <a:avLst/>
            <a:gdLst/>
            <a:ahLst/>
            <a:cxnLst/>
            <a:rect r="r" b="b" t="t" l="l"/>
            <a:pathLst>
              <a:path h="1699974" w="4846814">
                <a:moveTo>
                  <a:pt x="0" y="0"/>
                </a:moveTo>
                <a:lnTo>
                  <a:pt x="4846814" y="0"/>
                </a:lnTo>
                <a:lnTo>
                  <a:pt x="4846814" y="1699974"/>
                </a:lnTo>
                <a:lnTo>
                  <a:pt x="0" y="169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13467110" y="4366459"/>
            <a:ext cx="4581643" cy="1606968"/>
          </a:xfrm>
          <a:custGeom>
            <a:avLst/>
            <a:gdLst/>
            <a:ahLst/>
            <a:cxnLst/>
            <a:rect r="r" b="b" t="t" l="l"/>
            <a:pathLst>
              <a:path h="1606968" w="4581643">
                <a:moveTo>
                  <a:pt x="0" y="0"/>
                </a:moveTo>
                <a:lnTo>
                  <a:pt x="4581643" y="0"/>
                </a:lnTo>
                <a:lnTo>
                  <a:pt x="4581643" y="1606968"/>
                </a:lnTo>
                <a:lnTo>
                  <a:pt x="0" y="160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245108" y="3276456"/>
            <a:ext cx="9935773" cy="3170477"/>
            <a:chOff x="0" y="0"/>
            <a:chExt cx="13247697" cy="42273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47697" cy="340023"/>
            </a:xfrm>
            <a:custGeom>
              <a:avLst/>
              <a:gdLst/>
              <a:ahLst/>
              <a:cxnLst/>
              <a:rect r="r" b="b" t="t" l="l"/>
              <a:pathLst>
                <a:path h="340023" w="13247697">
                  <a:moveTo>
                    <a:pt x="0" y="0"/>
                  </a:moveTo>
                  <a:lnTo>
                    <a:pt x="13247697" y="0"/>
                  </a:lnTo>
                  <a:lnTo>
                    <a:pt x="13247697" y="340023"/>
                  </a:lnTo>
                  <a:lnTo>
                    <a:pt x="0" y="340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1414" r="0" b="-237768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338404"/>
              <a:ext cx="13247697" cy="3888899"/>
            </a:xfrm>
            <a:custGeom>
              <a:avLst/>
              <a:gdLst/>
              <a:ahLst/>
              <a:cxnLst/>
              <a:rect r="r" b="b" t="t" l="l"/>
              <a:pathLst>
                <a:path h="3888899" w="13247697">
                  <a:moveTo>
                    <a:pt x="0" y="0"/>
                  </a:moveTo>
                  <a:lnTo>
                    <a:pt x="13247697" y="0"/>
                  </a:lnTo>
                  <a:lnTo>
                    <a:pt x="13247697" y="3888898"/>
                  </a:lnTo>
                  <a:lnTo>
                    <a:pt x="0" y="3888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225362" y="4117254"/>
            <a:ext cx="8145676" cy="652213"/>
            <a:chOff x="0" y="0"/>
            <a:chExt cx="2548312" cy="204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48312" cy="204040"/>
            </a:xfrm>
            <a:custGeom>
              <a:avLst/>
              <a:gdLst/>
              <a:ahLst/>
              <a:cxnLst/>
              <a:rect r="r" b="b" t="t" l="l"/>
              <a:pathLst>
                <a:path h="204040" w="2548312">
                  <a:moveTo>
                    <a:pt x="0" y="0"/>
                  </a:moveTo>
                  <a:lnTo>
                    <a:pt x="2548312" y="0"/>
                  </a:lnTo>
                  <a:lnTo>
                    <a:pt x="2548312" y="204040"/>
                  </a:lnTo>
                  <a:lnTo>
                    <a:pt x="0" y="204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548312" cy="204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7111750" y="4443360"/>
            <a:ext cx="1113612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 flipV="true">
            <a:off x="7149858" y="3639496"/>
            <a:ext cx="0" cy="778393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5762359" y="3608307"/>
            <a:ext cx="1427476" cy="2614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8263420" y="5100682"/>
            <a:ext cx="6610421" cy="347577"/>
            <a:chOff x="0" y="0"/>
            <a:chExt cx="2068020" cy="1087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68020" cy="108737"/>
            </a:xfrm>
            <a:custGeom>
              <a:avLst/>
              <a:gdLst/>
              <a:ahLst/>
              <a:cxnLst/>
              <a:rect r="r" b="b" t="t" l="l"/>
              <a:pathLst>
                <a:path h="108737" w="2068020">
                  <a:moveTo>
                    <a:pt x="0" y="0"/>
                  </a:moveTo>
                  <a:lnTo>
                    <a:pt x="2068020" y="0"/>
                  </a:lnTo>
                  <a:lnTo>
                    <a:pt x="2068020" y="108737"/>
                  </a:lnTo>
                  <a:lnTo>
                    <a:pt x="0" y="108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2068020" cy="108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>
            <a:off x="6970489" y="5274470"/>
            <a:ext cx="1292932" cy="0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7" id="27"/>
          <p:cNvSpPr/>
          <p:nvPr/>
        </p:nvSpPr>
        <p:spPr>
          <a:xfrm flipV="true">
            <a:off x="7007276" y="5143500"/>
            <a:ext cx="0" cy="105036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5762359" y="5112164"/>
            <a:ext cx="1279219" cy="0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8813488" y="5777127"/>
            <a:ext cx="5901803" cy="669806"/>
            <a:chOff x="0" y="0"/>
            <a:chExt cx="1846334" cy="2095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846334" cy="209544"/>
            </a:xfrm>
            <a:custGeom>
              <a:avLst/>
              <a:gdLst/>
              <a:ahLst/>
              <a:cxnLst/>
              <a:rect r="r" b="b" t="t" l="l"/>
              <a:pathLst>
                <a:path h="209544" w="1846334">
                  <a:moveTo>
                    <a:pt x="0" y="0"/>
                  </a:moveTo>
                  <a:lnTo>
                    <a:pt x="1846334" y="0"/>
                  </a:lnTo>
                  <a:lnTo>
                    <a:pt x="1846334" y="209544"/>
                  </a:lnTo>
                  <a:lnTo>
                    <a:pt x="0" y="209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846334" cy="209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2" id="32"/>
          <p:cNvSpPr/>
          <p:nvPr/>
        </p:nvSpPr>
        <p:spPr>
          <a:xfrm>
            <a:off x="7007276" y="6112030"/>
            <a:ext cx="1806212" cy="0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3" id="33"/>
          <p:cNvGrpSpPr/>
          <p:nvPr/>
        </p:nvGrpSpPr>
        <p:grpSpPr>
          <a:xfrm rot="0">
            <a:off x="8489817" y="7456583"/>
            <a:ext cx="7245495" cy="1694970"/>
            <a:chOff x="0" y="0"/>
            <a:chExt cx="9660660" cy="22599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660660" cy="327828"/>
            </a:xfrm>
            <a:custGeom>
              <a:avLst/>
              <a:gdLst/>
              <a:ahLst/>
              <a:cxnLst/>
              <a:rect r="r" b="b" t="t" l="l"/>
              <a:pathLst>
                <a:path h="327828" w="9660660">
                  <a:moveTo>
                    <a:pt x="0" y="0"/>
                  </a:moveTo>
                  <a:lnTo>
                    <a:pt x="9660660" y="0"/>
                  </a:lnTo>
                  <a:lnTo>
                    <a:pt x="9660660" y="327828"/>
                  </a:lnTo>
                  <a:lnTo>
                    <a:pt x="0" y="327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3760" r="0" b="-1774023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327828"/>
              <a:ext cx="9660660" cy="1932132"/>
            </a:xfrm>
            <a:custGeom>
              <a:avLst/>
              <a:gdLst/>
              <a:ahLst/>
              <a:cxnLst/>
              <a:rect r="r" b="b" t="t" l="l"/>
              <a:pathLst>
                <a:path h="1932132" w="9660660">
                  <a:moveTo>
                    <a:pt x="0" y="0"/>
                  </a:moveTo>
                  <a:lnTo>
                    <a:pt x="9660660" y="0"/>
                  </a:lnTo>
                  <a:lnTo>
                    <a:pt x="9660660" y="1932132"/>
                  </a:lnTo>
                  <a:lnTo>
                    <a:pt x="0" y="19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603561" y="7908920"/>
            <a:ext cx="6006820" cy="1061797"/>
            <a:chOff x="0" y="0"/>
            <a:chExt cx="1396413" cy="2468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96413" cy="246837"/>
            </a:xfrm>
            <a:custGeom>
              <a:avLst/>
              <a:gdLst/>
              <a:ahLst/>
              <a:cxnLst/>
              <a:rect r="r" b="b" t="t" l="l"/>
              <a:pathLst>
                <a:path h="246837" w="1396413">
                  <a:moveTo>
                    <a:pt x="0" y="0"/>
                  </a:moveTo>
                  <a:lnTo>
                    <a:pt x="1396413" y="0"/>
                  </a:lnTo>
                  <a:lnTo>
                    <a:pt x="1396413" y="246837"/>
                  </a:lnTo>
                  <a:lnTo>
                    <a:pt x="0" y="246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1BFF">
                      <a:alpha val="100000"/>
                    </a:srgbClr>
                  </a:gs>
                  <a:gs pos="50000">
                    <a:srgbClr val="C2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1396413" cy="246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456572" y="6348890"/>
            <a:ext cx="3924497" cy="64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superato, </a:t>
            </a: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 procede a produrre il file in </a:t>
            </a:r>
            <a:r>
              <a:rPr lang="en-US" b="true" sz="2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output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47683" y="954509"/>
            <a:ext cx="12592634" cy="62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4500" spc="56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Creazione output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91283" y="3295506"/>
            <a:ext cx="4871076" cy="64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</a:t>
            </a: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erializzazione degli </a:t>
            </a:r>
            <a:r>
              <a:rPr lang="en-US" b="true" sz="2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eventi</a:t>
            </a: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</a:p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calcolo della dimensione in byte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91283" y="4642201"/>
            <a:ext cx="4871076" cy="95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Controlla se aggiungere l’evento corrente supererà il limite </a:t>
            </a:r>
            <a:r>
              <a:rPr lang="en-US" b="true" sz="2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massimo</a:t>
            </a:r>
            <a:r>
              <a:rPr lang="en-US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 file</a:t>
            </a:r>
          </a:p>
        </p:txBody>
      </p:sp>
      <p:sp>
        <p:nvSpPr>
          <p:cNvPr name="AutoShape 44" id="44"/>
          <p:cNvSpPr/>
          <p:nvPr/>
        </p:nvSpPr>
        <p:spPr>
          <a:xfrm>
            <a:off x="6627350" y="8439818"/>
            <a:ext cx="1976211" cy="0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5" id="45"/>
          <p:cNvSpPr txBox="true"/>
          <p:nvPr/>
        </p:nvSpPr>
        <p:spPr>
          <a:xfrm rot="0">
            <a:off x="862708" y="7969855"/>
            <a:ext cx="5764643" cy="95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non ha ancora raggiunto il </a:t>
            </a:r>
            <a:r>
              <a:rPr lang="en-US" b="true" sz="2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limite</a:t>
            </a: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aggiunge l’evento corrente alla lista che sarà scritta nel file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91011" y="2238841"/>
            <a:ext cx="17196989" cy="7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Necessità di suddividere l’output in più file di dimensione minore a </a:t>
            </a:r>
            <a:r>
              <a:rPr lang="en-US" sz="245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 MB</a:t>
            </a:r>
            <a:r>
              <a:rPr lang="en-US" sz="24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essere inviati a </a:t>
            </a:r>
          </a:p>
          <a:p>
            <a:pPr algn="l">
              <a:lnSpc>
                <a:spcPts val="2656"/>
              </a:lnSpc>
              <a:spcBef>
                <a:spcPct val="0"/>
              </a:spcBef>
            </a:pPr>
            <a:r>
              <a:rPr lang="en-US" sz="24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Google Chronicle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832235" y="2342596"/>
            <a:ext cx="159603" cy="163356"/>
            <a:chOff x="0" y="0"/>
            <a:chExt cx="42035" cy="4302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2035" cy="43024"/>
            </a:xfrm>
            <a:custGeom>
              <a:avLst/>
              <a:gdLst/>
              <a:ahLst/>
              <a:cxnLst/>
              <a:rect r="r" b="b" t="t" l="l"/>
              <a:pathLst>
                <a:path h="43024" w="42035">
                  <a:moveTo>
                    <a:pt x="0" y="0"/>
                  </a:moveTo>
                  <a:lnTo>
                    <a:pt x="42035" y="0"/>
                  </a:lnTo>
                  <a:lnTo>
                    <a:pt x="42035" y="43024"/>
                  </a:lnTo>
                  <a:lnTo>
                    <a:pt x="0" y="4302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42035" cy="43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50" id="50"/>
          <p:cNvSpPr/>
          <p:nvPr/>
        </p:nvSpPr>
        <p:spPr>
          <a:xfrm flipV="true">
            <a:off x="7041578" y="6138388"/>
            <a:ext cx="0" cy="491440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6381069" y="6661691"/>
            <a:ext cx="700241" cy="0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0099" y="2493293"/>
            <a:ext cx="16036607" cy="106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Dopo l'iterazione principale sugli eventi, potrebbero essercene ancora in memoria (</a:t>
            </a:r>
            <a:r>
              <a:rPr lang="en-US" b="true" sz="25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current_events</a:t>
            </a:r>
            <a:r>
              <a:rPr lang="en-US" sz="25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). Questo codice si assicura che tali eventi siano scritti in un file JSON prima della fine dell'esecuzione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74171" y="4625653"/>
            <a:ext cx="10616955" cy="3116831"/>
            <a:chOff x="0" y="0"/>
            <a:chExt cx="14155940" cy="41557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55940" cy="363334"/>
            </a:xfrm>
            <a:custGeom>
              <a:avLst/>
              <a:gdLst/>
              <a:ahLst/>
              <a:cxnLst/>
              <a:rect r="r" b="b" t="t" l="l"/>
              <a:pathLst>
                <a:path h="363334" w="14155940">
                  <a:moveTo>
                    <a:pt x="0" y="0"/>
                  </a:moveTo>
                  <a:lnTo>
                    <a:pt x="14155940" y="0"/>
                  </a:lnTo>
                  <a:lnTo>
                    <a:pt x="14155940" y="363334"/>
                  </a:lnTo>
                  <a:lnTo>
                    <a:pt x="0" y="363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1414" r="0" b="-237768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363334"/>
              <a:ext cx="14155940" cy="3792440"/>
            </a:xfrm>
            <a:custGeom>
              <a:avLst/>
              <a:gdLst/>
              <a:ahLst/>
              <a:cxnLst/>
              <a:rect r="r" b="b" t="t" l="l"/>
              <a:pathLst>
                <a:path h="3792440" w="14155940">
                  <a:moveTo>
                    <a:pt x="0" y="0"/>
                  </a:moveTo>
                  <a:lnTo>
                    <a:pt x="14155940" y="0"/>
                  </a:lnTo>
                  <a:lnTo>
                    <a:pt x="14155940" y="3792441"/>
                  </a:lnTo>
                  <a:lnTo>
                    <a:pt x="0" y="3792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274171" y="4929445"/>
            <a:ext cx="2517220" cy="332585"/>
            <a:chOff x="0" y="0"/>
            <a:chExt cx="715518" cy="945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5518" cy="94537"/>
            </a:xfrm>
            <a:custGeom>
              <a:avLst/>
              <a:gdLst/>
              <a:ahLst/>
              <a:cxnLst/>
              <a:rect r="r" b="b" t="t" l="l"/>
              <a:pathLst>
                <a:path h="94537" w="715518">
                  <a:moveTo>
                    <a:pt x="0" y="0"/>
                  </a:moveTo>
                  <a:lnTo>
                    <a:pt x="715518" y="0"/>
                  </a:lnTo>
                  <a:lnTo>
                    <a:pt x="715518" y="94537"/>
                  </a:lnTo>
                  <a:lnTo>
                    <a:pt x="0" y="945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D42A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715518" cy="94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4577122" y="5110583"/>
            <a:ext cx="2697050" cy="0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8710907" y="6251436"/>
            <a:ext cx="8382246" cy="374772"/>
            <a:chOff x="0" y="0"/>
            <a:chExt cx="2382647" cy="1065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82647" cy="106529"/>
            </a:xfrm>
            <a:custGeom>
              <a:avLst/>
              <a:gdLst/>
              <a:ahLst/>
              <a:cxnLst/>
              <a:rect r="r" b="b" t="t" l="l"/>
              <a:pathLst>
                <a:path h="106529" w="2382647">
                  <a:moveTo>
                    <a:pt x="0" y="0"/>
                  </a:moveTo>
                  <a:lnTo>
                    <a:pt x="2382647" y="0"/>
                  </a:lnTo>
                  <a:lnTo>
                    <a:pt x="2382647" y="106529"/>
                  </a:lnTo>
                  <a:lnTo>
                    <a:pt x="0" y="1065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2382647" cy="106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5183806" y="6429297"/>
            <a:ext cx="3527100" cy="9525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7843933" y="7252864"/>
            <a:ext cx="7599444" cy="378095"/>
            <a:chOff x="0" y="0"/>
            <a:chExt cx="2160136" cy="10747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60136" cy="107473"/>
            </a:xfrm>
            <a:custGeom>
              <a:avLst/>
              <a:gdLst/>
              <a:ahLst/>
              <a:cxnLst/>
              <a:rect r="r" b="b" t="t" l="l"/>
              <a:pathLst>
                <a:path h="107473" w="2160136">
                  <a:moveTo>
                    <a:pt x="0" y="0"/>
                  </a:moveTo>
                  <a:lnTo>
                    <a:pt x="2160136" y="0"/>
                  </a:lnTo>
                  <a:lnTo>
                    <a:pt x="2160136" y="107473"/>
                  </a:lnTo>
                  <a:lnTo>
                    <a:pt x="0" y="107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160136" cy="107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6314034" y="7441911"/>
            <a:ext cx="1529899" cy="0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0" id="30"/>
          <p:cNvSpPr/>
          <p:nvPr/>
        </p:nvSpPr>
        <p:spPr>
          <a:xfrm flipV="true">
            <a:off x="4955212" y="8053196"/>
            <a:ext cx="1414264" cy="1089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 flipV="true">
            <a:off x="6346615" y="7441911"/>
            <a:ext cx="0" cy="611285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684677" y="6154747"/>
            <a:ext cx="4270535" cy="91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2"/>
              </a:lnSpc>
              <a:spcBef>
                <a:spcPct val="0"/>
              </a:spcBef>
            </a:pPr>
            <a:r>
              <a:rPr lang="en-US" sz="2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Scrive la lista </a:t>
            </a:r>
            <a:r>
              <a:rPr lang="en-US" b="true" sz="21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current_events</a:t>
            </a:r>
            <a:r>
              <a:rPr lang="en-US" sz="2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file JSON con indice crescente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84677" y="4887181"/>
            <a:ext cx="3813176" cy="91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2"/>
              </a:lnSpc>
              <a:spcBef>
                <a:spcPct val="0"/>
              </a:spcBef>
            </a:pPr>
            <a:r>
              <a:rPr lang="en-US" sz="21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Verifica </a:t>
            </a:r>
            <a:r>
              <a:rPr lang="en-US" sz="21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 la lista di eventi contiene elementi da salvare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2708" y="1359915"/>
            <a:ext cx="16319954" cy="62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  <a:spcBef>
                <a:spcPct val="0"/>
              </a:spcBef>
            </a:pPr>
            <a:r>
              <a:rPr lang="en-US" sz="4500" spc="56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singolo file ≤1MB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4677" y="7742484"/>
            <a:ext cx="4270535" cy="62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2"/>
              </a:lnSpc>
              <a:spcBef>
                <a:spcPct val="0"/>
              </a:spcBef>
            </a:pPr>
            <a:r>
              <a:rPr lang="en-US" sz="2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l’operazione non va a buon fine registra un log di errore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84677" y="2569830"/>
            <a:ext cx="159603" cy="163356"/>
            <a:chOff x="0" y="0"/>
            <a:chExt cx="42035" cy="4302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035" cy="43024"/>
            </a:xfrm>
            <a:custGeom>
              <a:avLst/>
              <a:gdLst/>
              <a:ahLst/>
              <a:cxnLst/>
              <a:rect r="r" b="b" t="t" l="l"/>
              <a:pathLst>
                <a:path h="43024" w="42035">
                  <a:moveTo>
                    <a:pt x="0" y="0"/>
                  </a:moveTo>
                  <a:lnTo>
                    <a:pt x="42035" y="0"/>
                  </a:lnTo>
                  <a:lnTo>
                    <a:pt x="42035" y="43024"/>
                  </a:lnTo>
                  <a:lnTo>
                    <a:pt x="0" y="4302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42035" cy="43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657079" y="3609196"/>
            <a:ext cx="1341267" cy="156074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086061" y="4432016"/>
            <a:ext cx="8246004" cy="167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5"/>
              </a:lnSpc>
              <a:spcBef>
                <a:spcPct val="0"/>
              </a:spcBef>
            </a:pPr>
            <a:r>
              <a:rPr lang="en-US" sz="5986" spc="75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INVIO A CHRONICLE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833991" y="5117057"/>
            <a:ext cx="1341267" cy="1560747"/>
            <a:chOff x="0" y="0"/>
            <a:chExt cx="6985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39247" y="4391231"/>
            <a:ext cx="4846814" cy="1699974"/>
          </a:xfrm>
          <a:custGeom>
            <a:avLst/>
            <a:gdLst/>
            <a:ahLst/>
            <a:cxnLst/>
            <a:rect r="r" b="b" t="t" l="l"/>
            <a:pathLst>
              <a:path h="1699974" w="4846814">
                <a:moveTo>
                  <a:pt x="0" y="0"/>
                </a:moveTo>
                <a:lnTo>
                  <a:pt x="4846814" y="0"/>
                </a:lnTo>
                <a:lnTo>
                  <a:pt x="4846814" y="1699974"/>
                </a:lnTo>
                <a:lnTo>
                  <a:pt x="0" y="169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13467110" y="4366459"/>
            <a:ext cx="4581643" cy="1606968"/>
          </a:xfrm>
          <a:custGeom>
            <a:avLst/>
            <a:gdLst/>
            <a:ahLst/>
            <a:cxnLst/>
            <a:rect r="r" b="b" t="t" l="l"/>
            <a:pathLst>
              <a:path h="1606968" w="4581643">
                <a:moveTo>
                  <a:pt x="0" y="0"/>
                </a:moveTo>
                <a:lnTo>
                  <a:pt x="4581643" y="0"/>
                </a:lnTo>
                <a:lnTo>
                  <a:pt x="4581643" y="1606968"/>
                </a:lnTo>
                <a:lnTo>
                  <a:pt x="0" y="160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06475" y="4509210"/>
            <a:ext cx="3714945" cy="97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8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</a:t>
            </a:r>
            <a:r>
              <a:rPr lang="en-US" sz="23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ermessi per l'accesso a Google Cloud e l'ingestione in Chronicle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3044" y="2691106"/>
            <a:ext cx="12303431" cy="949085"/>
            <a:chOff x="0" y="0"/>
            <a:chExt cx="16404575" cy="12654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404575" cy="421049"/>
            </a:xfrm>
            <a:custGeom>
              <a:avLst/>
              <a:gdLst/>
              <a:ahLst/>
              <a:cxnLst/>
              <a:rect r="r" b="b" t="t" l="l"/>
              <a:pathLst>
                <a:path h="421049" w="16404575">
                  <a:moveTo>
                    <a:pt x="0" y="0"/>
                  </a:moveTo>
                  <a:lnTo>
                    <a:pt x="16404575" y="0"/>
                  </a:lnTo>
                  <a:lnTo>
                    <a:pt x="16404575" y="421049"/>
                  </a:lnTo>
                  <a:lnTo>
                    <a:pt x="0" y="421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1414" r="0" b="-237768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421049"/>
              <a:ext cx="16404575" cy="844398"/>
            </a:xfrm>
            <a:custGeom>
              <a:avLst/>
              <a:gdLst/>
              <a:ahLst/>
              <a:cxnLst/>
              <a:rect r="r" b="b" t="t" l="l"/>
              <a:pathLst>
                <a:path h="844398" w="16404575">
                  <a:moveTo>
                    <a:pt x="0" y="0"/>
                  </a:moveTo>
                  <a:lnTo>
                    <a:pt x="16404575" y="0"/>
                  </a:lnTo>
                  <a:lnTo>
                    <a:pt x="16404575" y="844398"/>
                  </a:lnTo>
                  <a:lnTo>
                    <a:pt x="0" y="844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1708"/>
              </a:stretch>
            </a:blipFill>
          </p:spPr>
        </p:sp>
      </p:grpSp>
      <p:sp>
        <p:nvSpPr>
          <p:cNvPr name="AutoShape 18" id="18"/>
          <p:cNvSpPr/>
          <p:nvPr/>
        </p:nvSpPr>
        <p:spPr>
          <a:xfrm flipH="true">
            <a:off x="12612851" y="4911934"/>
            <a:ext cx="856832" cy="0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flipV="true">
            <a:off x="8840516" y="3491007"/>
            <a:ext cx="0" cy="958717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20" id="20"/>
          <p:cNvGrpSpPr/>
          <p:nvPr/>
        </p:nvGrpSpPr>
        <p:grpSpPr>
          <a:xfrm rot="-10800000">
            <a:off x="5988522" y="3137656"/>
            <a:ext cx="5703988" cy="353351"/>
            <a:chOff x="0" y="0"/>
            <a:chExt cx="1621354" cy="1004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21354" cy="100440"/>
            </a:xfrm>
            <a:custGeom>
              <a:avLst/>
              <a:gdLst/>
              <a:ahLst/>
              <a:cxnLst/>
              <a:rect r="r" b="b" t="t" l="l"/>
              <a:pathLst>
                <a:path h="100440" w="1621354">
                  <a:moveTo>
                    <a:pt x="0" y="0"/>
                  </a:moveTo>
                  <a:lnTo>
                    <a:pt x="1621354" y="0"/>
                  </a:lnTo>
                  <a:lnTo>
                    <a:pt x="1621354" y="100440"/>
                  </a:lnTo>
                  <a:lnTo>
                    <a:pt x="0" y="100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D42A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621354" cy="100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189737" y="3137656"/>
            <a:ext cx="1379653" cy="314391"/>
            <a:chOff x="0" y="0"/>
            <a:chExt cx="392165" cy="893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92165" cy="89365"/>
            </a:xfrm>
            <a:custGeom>
              <a:avLst/>
              <a:gdLst/>
              <a:ahLst/>
              <a:cxnLst/>
              <a:rect r="r" b="b" t="t" l="l"/>
              <a:pathLst>
                <a:path h="89365" w="392165">
                  <a:moveTo>
                    <a:pt x="0" y="0"/>
                  </a:moveTo>
                  <a:lnTo>
                    <a:pt x="392165" y="0"/>
                  </a:lnTo>
                  <a:lnTo>
                    <a:pt x="392165" y="89365"/>
                  </a:lnTo>
                  <a:lnTo>
                    <a:pt x="0" y="89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BFF2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392165" cy="8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1879564" y="3452048"/>
            <a:ext cx="0" cy="853899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7" id="27"/>
          <p:cNvSpPr txBox="true"/>
          <p:nvPr/>
        </p:nvSpPr>
        <p:spPr>
          <a:xfrm rot="0">
            <a:off x="862708" y="4305947"/>
            <a:ext cx="3801792" cy="66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8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</a:t>
            </a:r>
            <a:r>
              <a:rPr lang="en-US" sz="23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ontiene le informazioni di autenticazione per l’API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94240" y="4449725"/>
            <a:ext cx="4892552" cy="97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8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Carica le credenziali da un file </a:t>
            </a:r>
            <a:r>
              <a:rPr lang="en-US" b="true" sz="23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.conf </a:t>
            </a:r>
            <a:r>
              <a:rPr lang="en-US" sz="23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dell’account Google enterprise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96216" y="749275"/>
            <a:ext cx="12295567" cy="59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3"/>
              </a:lnSpc>
              <a:spcBef>
                <a:spcPct val="0"/>
              </a:spcBef>
            </a:pPr>
            <a:r>
              <a:rPr lang="en-US" sz="4170" spc="52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INTERAZIONE CON API</a:t>
            </a:r>
          </a:p>
        </p:txBody>
      </p:sp>
      <p:grpSp>
        <p:nvGrpSpPr>
          <p:cNvPr name="Group 31" id="31"/>
          <p:cNvGrpSpPr/>
          <p:nvPr/>
        </p:nvGrpSpPr>
        <p:grpSpPr>
          <a:xfrm rot="-10800000">
            <a:off x="11832219" y="3137656"/>
            <a:ext cx="1637464" cy="353351"/>
            <a:chOff x="0" y="0"/>
            <a:chExt cx="465448" cy="1004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5448" cy="100440"/>
            </a:xfrm>
            <a:custGeom>
              <a:avLst/>
              <a:gdLst/>
              <a:ahLst/>
              <a:cxnLst/>
              <a:rect r="r" b="b" t="t" l="l"/>
              <a:pathLst>
                <a:path h="100440" w="465448">
                  <a:moveTo>
                    <a:pt x="0" y="0"/>
                  </a:moveTo>
                  <a:lnTo>
                    <a:pt x="465448" y="0"/>
                  </a:lnTo>
                  <a:lnTo>
                    <a:pt x="465448" y="100440"/>
                  </a:lnTo>
                  <a:lnTo>
                    <a:pt x="0" y="100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D1BF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465448" cy="100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 flipV="true">
            <a:off x="12650951" y="3491007"/>
            <a:ext cx="0" cy="1448238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5" id="35"/>
          <p:cNvGrpSpPr/>
          <p:nvPr/>
        </p:nvGrpSpPr>
        <p:grpSpPr>
          <a:xfrm rot="0">
            <a:off x="8150791" y="7469451"/>
            <a:ext cx="9070630" cy="992028"/>
            <a:chOff x="0" y="0"/>
            <a:chExt cx="12094173" cy="132270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310416"/>
              <a:ext cx="12094173" cy="1012288"/>
            </a:xfrm>
            <a:custGeom>
              <a:avLst/>
              <a:gdLst/>
              <a:ahLst/>
              <a:cxnLst/>
              <a:rect r="r" b="b" t="t" l="l"/>
              <a:pathLst>
                <a:path h="1012288" w="12094173">
                  <a:moveTo>
                    <a:pt x="0" y="0"/>
                  </a:moveTo>
                  <a:lnTo>
                    <a:pt x="12094173" y="0"/>
                  </a:lnTo>
                  <a:lnTo>
                    <a:pt x="12094173" y="1012288"/>
                  </a:lnTo>
                  <a:lnTo>
                    <a:pt x="0" y="1012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094173" cy="310416"/>
            </a:xfrm>
            <a:custGeom>
              <a:avLst/>
              <a:gdLst/>
              <a:ahLst/>
              <a:cxnLst/>
              <a:rect r="r" b="b" t="t" l="l"/>
              <a:pathLst>
                <a:path h="310416" w="12094173">
                  <a:moveTo>
                    <a:pt x="0" y="0"/>
                  </a:moveTo>
                  <a:lnTo>
                    <a:pt x="12094173" y="0"/>
                  </a:lnTo>
                  <a:lnTo>
                    <a:pt x="12094173" y="310416"/>
                  </a:lnTo>
                  <a:lnTo>
                    <a:pt x="0" y="310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1414" r="0" b="-2377686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587788" y="7567617"/>
            <a:ext cx="6355080" cy="35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8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Esempio struttura </a:t>
            </a:r>
            <a:r>
              <a:rPr lang="en-US" b="true" sz="23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chronicle-api.conf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156968" y="7612471"/>
            <a:ext cx="277189" cy="283597"/>
            <a:chOff x="0" y="0"/>
            <a:chExt cx="73005" cy="7469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3005" cy="74692"/>
            </a:xfrm>
            <a:custGeom>
              <a:avLst/>
              <a:gdLst/>
              <a:ahLst/>
              <a:cxnLst/>
              <a:rect r="r" b="b" t="t" l="l"/>
              <a:pathLst>
                <a:path h="74692" w="73005">
                  <a:moveTo>
                    <a:pt x="0" y="0"/>
                  </a:moveTo>
                  <a:lnTo>
                    <a:pt x="73005" y="0"/>
                  </a:lnTo>
                  <a:lnTo>
                    <a:pt x="73005" y="74692"/>
                  </a:lnTo>
                  <a:lnTo>
                    <a:pt x="0" y="7469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73005" cy="74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42" id="42"/>
          <p:cNvSpPr/>
          <p:nvPr/>
        </p:nvSpPr>
        <p:spPr>
          <a:xfrm flipV="true">
            <a:off x="8840516" y="5488251"/>
            <a:ext cx="0" cy="1498430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3" id="43"/>
          <p:cNvSpPr/>
          <p:nvPr/>
        </p:nvSpPr>
        <p:spPr>
          <a:xfrm flipV="true">
            <a:off x="11286792" y="6899818"/>
            <a:ext cx="0" cy="569633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4" id="44"/>
          <p:cNvSpPr/>
          <p:nvPr/>
        </p:nvSpPr>
        <p:spPr>
          <a:xfrm flipH="true">
            <a:off x="8806223" y="6948311"/>
            <a:ext cx="2519888" cy="0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42960" y="834054"/>
            <a:ext cx="13930789" cy="59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3"/>
              </a:lnSpc>
              <a:spcBef>
                <a:spcPct val="0"/>
              </a:spcBef>
            </a:pPr>
            <a:r>
              <a:rPr lang="en-US" sz="4170" spc="52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Costruzione request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4669" y="2673084"/>
            <a:ext cx="6355080" cy="10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6"/>
              </a:lnSpc>
              <a:spcBef>
                <a:spcPct val="0"/>
              </a:spcBef>
            </a:pPr>
            <a:r>
              <a:rPr lang="en-US" sz="24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URL base che indica al sistema dove inviare le richieste per l'ingestione dei dati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302149" y="2504704"/>
            <a:ext cx="10622003" cy="1122391"/>
            <a:chOff x="0" y="0"/>
            <a:chExt cx="14162670" cy="14965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62670" cy="363507"/>
            </a:xfrm>
            <a:custGeom>
              <a:avLst/>
              <a:gdLst/>
              <a:ahLst/>
              <a:cxnLst/>
              <a:rect r="r" b="b" t="t" l="l"/>
              <a:pathLst>
                <a:path h="363507" w="14162670">
                  <a:moveTo>
                    <a:pt x="0" y="0"/>
                  </a:moveTo>
                  <a:lnTo>
                    <a:pt x="14162670" y="0"/>
                  </a:lnTo>
                  <a:lnTo>
                    <a:pt x="14162670" y="363507"/>
                  </a:lnTo>
                  <a:lnTo>
                    <a:pt x="0" y="363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1414" r="0" b="-237768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363507"/>
              <a:ext cx="14162670" cy="1133014"/>
            </a:xfrm>
            <a:custGeom>
              <a:avLst/>
              <a:gdLst/>
              <a:ahLst/>
              <a:cxnLst/>
              <a:rect r="r" b="b" t="t" l="l"/>
              <a:pathLst>
                <a:path h="1133014" w="14162670">
                  <a:moveTo>
                    <a:pt x="0" y="0"/>
                  </a:moveTo>
                  <a:lnTo>
                    <a:pt x="14162670" y="0"/>
                  </a:lnTo>
                  <a:lnTo>
                    <a:pt x="14162670" y="1133014"/>
                  </a:lnTo>
                  <a:lnTo>
                    <a:pt x="0" y="1133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63848" y="2717937"/>
            <a:ext cx="277189" cy="283597"/>
            <a:chOff x="0" y="0"/>
            <a:chExt cx="73005" cy="746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005" cy="74692"/>
            </a:xfrm>
            <a:custGeom>
              <a:avLst/>
              <a:gdLst/>
              <a:ahLst/>
              <a:cxnLst/>
              <a:rect r="r" b="b" t="t" l="l"/>
              <a:pathLst>
                <a:path h="74692" w="73005">
                  <a:moveTo>
                    <a:pt x="0" y="0"/>
                  </a:moveTo>
                  <a:lnTo>
                    <a:pt x="73005" y="0"/>
                  </a:lnTo>
                  <a:lnTo>
                    <a:pt x="73005" y="74692"/>
                  </a:lnTo>
                  <a:lnTo>
                    <a:pt x="0" y="7469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73005" cy="74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218647" y="4596618"/>
            <a:ext cx="8040653" cy="62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2"/>
              </a:lnSpc>
              <a:spcBef>
                <a:spcPct val="0"/>
              </a:spcBef>
            </a:pPr>
            <a:r>
              <a:rPr lang="en-US" sz="21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</a:t>
            </a:r>
            <a:r>
              <a:rPr lang="en-US" sz="21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utomatizza l’autenticazione delle richieste HTTP utilizzando l'oggetto </a:t>
            </a:r>
            <a:r>
              <a:rPr lang="en-US" b="true" sz="21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http_session </a:t>
            </a:r>
            <a:r>
              <a:rPr lang="en-US" sz="21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 allegare le credenziali.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94669" y="4555846"/>
            <a:ext cx="6927177" cy="3659308"/>
            <a:chOff x="0" y="0"/>
            <a:chExt cx="9236236" cy="48790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236236" cy="237062"/>
            </a:xfrm>
            <a:custGeom>
              <a:avLst/>
              <a:gdLst/>
              <a:ahLst/>
              <a:cxnLst/>
              <a:rect r="r" b="b" t="t" l="l"/>
              <a:pathLst>
                <a:path h="237062" w="9236236">
                  <a:moveTo>
                    <a:pt x="0" y="0"/>
                  </a:moveTo>
                  <a:lnTo>
                    <a:pt x="9236236" y="0"/>
                  </a:lnTo>
                  <a:lnTo>
                    <a:pt x="9236236" y="237062"/>
                  </a:lnTo>
                  <a:lnTo>
                    <a:pt x="0" y="23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1414" r="0" b="-2377686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219653"/>
              <a:ext cx="9236236" cy="4659425"/>
            </a:xfrm>
            <a:custGeom>
              <a:avLst/>
              <a:gdLst/>
              <a:ahLst/>
              <a:cxnLst/>
              <a:rect r="r" b="b" t="t" l="l"/>
              <a:pathLst>
                <a:path h="4659425" w="9236236">
                  <a:moveTo>
                    <a:pt x="0" y="0"/>
                  </a:moveTo>
                  <a:lnTo>
                    <a:pt x="9236236" y="0"/>
                  </a:lnTo>
                  <a:lnTo>
                    <a:pt x="9236236" y="4659424"/>
                  </a:lnTo>
                  <a:lnTo>
                    <a:pt x="0" y="4659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-10800000">
            <a:off x="920853" y="4740894"/>
            <a:ext cx="6491682" cy="356386"/>
            <a:chOff x="0" y="0"/>
            <a:chExt cx="1845255" cy="1013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45255" cy="101303"/>
            </a:xfrm>
            <a:custGeom>
              <a:avLst/>
              <a:gdLst/>
              <a:ahLst/>
              <a:cxnLst/>
              <a:rect r="r" b="b" t="t" l="l"/>
              <a:pathLst>
                <a:path h="101303" w="1845255">
                  <a:moveTo>
                    <a:pt x="0" y="0"/>
                  </a:moveTo>
                  <a:lnTo>
                    <a:pt x="1845255" y="0"/>
                  </a:lnTo>
                  <a:lnTo>
                    <a:pt x="1845255" y="101303"/>
                  </a:lnTo>
                  <a:lnTo>
                    <a:pt x="0" y="101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1845255" cy="101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7412535" y="4908418"/>
            <a:ext cx="1806112" cy="10669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1" id="31"/>
          <p:cNvGrpSpPr/>
          <p:nvPr/>
        </p:nvGrpSpPr>
        <p:grpSpPr>
          <a:xfrm rot="-10800000">
            <a:off x="920853" y="5618345"/>
            <a:ext cx="5827386" cy="317134"/>
            <a:chOff x="0" y="0"/>
            <a:chExt cx="1656430" cy="901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56430" cy="90145"/>
            </a:xfrm>
            <a:custGeom>
              <a:avLst/>
              <a:gdLst/>
              <a:ahLst/>
              <a:cxnLst/>
              <a:rect r="r" b="b" t="t" l="l"/>
              <a:pathLst>
                <a:path h="90145" w="1656430">
                  <a:moveTo>
                    <a:pt x="0" y="0"/>
                  </a:moveTo>
                  <a:lnTo>
                    <a:pt x="1656430" y="0"/>
                  </a:lnTo>
                  <a:lnTo>
                    <a:pt x="1656430" y="90145"/>
                  </a:lnTo>
                  <a:lnTo>
                    <a:pt x="0" y="90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656430" cy="90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 flipH="true">
            <a:off x="6748239" y="5776912"/>
            <a:ext cx="1936563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5" id="35"/>
          <p:cNvSpPr/>
          <p:nvPr/>
        </p:nvSpPr>
        <p:spPr>
          <a:xfrm flipH="true">
            <a:off x="7412535" y="7291702"/>
            <a:ext cx="953324" cy="0"/>
          </a:xfrm>
          <a:prstGeom prst="line">
            <a:avLst/>
          </a:prstGeom>
          <a:ln cap="flat" w="19050">
            <a:solidFill>
              <a:srgbClr val="1B1D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6" id="36"/>
          <p:cNvSpPr txBox="true"/>
          <p:nvPr/>
        </p:nvSpPr>
        <p:spPr>
          <a:xfrm rot="0">
            <a:off x="10217498" y="7986349"/>
            <a:ext cx="5764307" cy="62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2"/>
              </a:lnSpc>
              <a:spcBef>
                <a:spcPct val="0"/>
              </a:spcBef>
            </a:pPr>
            <a:r>
              <a:rPr lang="en-US" b="true" sz="21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Body</a:t>
            </a:r>
            <a:r>
              <a:rPr lang="en-US" sz="215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della request: contiene il customer ID e gli eventi in formato </a:t>
            </a:r>
            <a:r>
              <a:rPr lang="en-US" b="true" sz="21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JSON</a:t>
            </a:r>
          </a:p>
        </p:txBody>
      </p:sp>
      <p:grpSp>
        <p:nvGrpSpPr>
          <p:cNvPr name="Group 37" id="37"/>
          <p:cNvGrpSpPr/>
          <p:nvPr/>
        </p:nvGrpSpPr>
        <p:grpSpPr>
          <a:xfrm rot="-10800000">
            <a:off x="920853" y="6503939"/>
            <a:ext cx="6491682" cy="1575527"/>
            <a:chOff x="0" y="0"/>
            <a:chExt cx="1845255" cy="44784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845255" cy="447842"/>
            </a:xfrm>
            <a:custGeom>
              <a:avLst/>
              <a:gdLst/>
              <a:ahLst/>
              <a:cxnLst/>
              <a:rect r="r" b="b" t="t" l="l"/>
              <a:pathLst>
                <a:path h="447842" w="1845255">
                  <a:moveTo>
                    <a:pt x="0" y="0"/>
                  </a:moveTo>
                  <a:lnTo>
                    <a:pt x="1845255" y="0"/>
                  </a:lnTo>
                  <a:lnTo>
                    <a:pt x="1845255" y="447842"/>
                  </a:lnTo>
                  <a:lnTo>
                    <a:pt x="0" y="447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1DFF">
                      <a:alpha val="100000"/>
                    </a:srgbClr>
                  </a:gs>
                  <a:gs pos="50000">
                    <a:srgbClr val="99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1845255" cy="447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643437" y="5813610"/>
            <a:ext cx="0" cy="808417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8333526" y="7329420"/>
            <a:ext cx="0" cy="968730"/>
          </a:xfrm>
          <a:prstGeom prst="line">
            <a:avLst/>
          </a:prstGeom>
          <a:ln cap="flat" w="19050">
            <a:solidFill>
              <a:srgbClr val="1B1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H="true">
            <a:off x="8604461" y="6658737"/>
            <a:ext cx="1103893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3" id="43"/>
          <p:cNvSpPr/>
          <p:nvPr/>
        </p:nvSpPr>
        <p:spPr>
          <a:xfrm flipH="true">
            <a:off x="8297328" y="8298083"/>
            <a:ext cx="1920170" cy="66"/>
          </a:xfrm>
          <a:prstGeom prst="line">
            <a:avLst/>
          </a:prstGeom>
          <a:ln cap="flat" w="19050">
            <a:solidFill>
              <a:srgbClr val="1B1D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4" id="44"/>
          <p:cNvSpPr txBox="true"/>
          <p:nvPr/>
        </p:nvSpPr>
        <p:spPr>
          <a:xfrm rot="0">
            <a:off x="9708354" y="6189741"/>
            <a:ext cx="5859001" cy="918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2"/>
              </a:lnSpc>
              <a:spcBef>
                <a:spcPct val="0"/>
              </a:spcBef>
            </a:pPr>
            <a:r>
              <a:rPr lang="en-US" sz="21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Contiene l’</a:t>
            </a:r>
            <a:r>
              <a:rPr lang="en-US" b="true" sz="21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URL</a:t>
            </a:r>
            <a:r>
              <a:rPr lang="en-US" sz="21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completo dell'</a:t>
            </a:r>
            <a:r>
              <a:rPr lang="en-US" b="true" sz="21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API</a:t>
            </a:r>
            <a:r>
              <a:rPr lang="en-US" sz="21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2332"/>
              </a:lnSpc>
              <a:spcBef>
                <a:spcPct val="0"/>
              </a:spcBef>
            </a:pPr>
            <a:r>
              <a:rPr lang="en-US" sz="21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Esegue </a:t>
            </a:r>
            <a:r>
              <a:rPr lang="en-US" b="true" sz="21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batchCreate</a:t>
            </a:r>
            <a:r>
              <a:rPr lang="en-US" sz="21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per inviare eventi in un'unica richiesta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363848" y="4555846"/>
            <a:ext cx="277189" cy="283597"/>
            <a:chOff x="0" y="0"/>
            <a:chExt cx="73005" cy="7469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3005" cy="74692"/>
            </a:xfrm>
            <a:custGeom>
              <a:avLst/>
              <a:gdLst/>
              <a:ahLst/>
              <a:cxnLst/>
              <a:rect r="r" b="b" t="t" l="l"/>
              <a:pathLst>
                <a:path h="74692" w="73005">
                  <a:moveTo>
                    <a:pt x="0" y="0"/>
                  </a:moveTo>
                  <a:lnTo>
                    <a:pt x="73005" y="0"/>
                  </a:lnTo>
                  <a:lnTo>
                    <a:pt x="73005" y="74692"/>
                  </a:lnTo>
                  <a:lnTo>
                    <a:pt x="0" y="7469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73005" cy="74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755945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26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327712" y="3310354"/>
            <a:ext cx="1341267" cy="156074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270553" y="4680352"/>
            <a:ext cx="5596606" cy="1002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5"/>
              </a:lnSpc>
              <a:spcBef>
                <a:spcPct val="0"/>
              </a:spcBef>
            </a:pPr>
            <a:r>
              <a:rPr lang="en-US" sz="7135" spc="8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test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7119" y="4090727"/>
            <a:ext cx="6003146" cy="2105546"/>
          </a:xfrm>
          <a:custGeom>
            <a:avLst/>
            <a:gdLst/>
            <a:ahLst/>
            <a:cxnLst/>
            <a:rect r="r" b="b" t="t" l="l"/>
            <a:pathLst>
              <a:path h="2105546" w="6003146">
                <a:moveTo>
                  <a:pt x="0" y="0"/>
                </a:moveTo>
                <a:lnTo>
                  <a:pt x="6003147" y="0"/>
                </a:lnTo>
                <a:lnTo>
                  <a:pt x="6003147" y="2105546"/>
                </a:lnTo>
                <a:lnTo>
                  <a:pt x="0" y="210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0800000">
            <a:off x="12352859" y="5309170"/>
            <a:ext cx="1341267" cy="1560747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11867159" y="4090727"/>
            <a:ext cx="6003146" cy="2105546"/>
          </a:xfrm>
          <a:custGeom>
            <a:avLst/>
            <a:gdLst/>
            <a:ahLst/>
            <a:cxnLst/>
            <a:rect r="r" b="b" t="t" l="l"/>
            <a:pathLst>
              <a:path h="2105546" w="6003146">
                <a:moveTo>
                  <a:pt x="0" y="0"/>
                </a:moveTo>
                <a:lnTo>
                  <a:pt x="6003147" y="0"/>
                </a:lnTo>
                <a:lnTo>
                  <a:pt x="6003147" y="2105546"/>
                </a:lnTo>
                <a:lnTo>
                  <a:pt x="0" y="210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02291" y="4101052"/>
            <a:ext cx="9994" cy="164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14"/>
              </a:lnSpc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26529" y="580610"/>
            <a:ext cx="12926282" cy="997191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4683918" y="9199597"/>
            <a:ext cx="1755919" cy="27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5"/>
              </a:lnSpc>
              <a:spcBef>
                <a:spcPct val="0"/>
              </a:spcBef>
            </a:pPr>
            <a:r>
              <a:rPr lang="en-US" b="true" sz="186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Tempo (in 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56521" y="1605822"/>
            <a:ext cx="1426321" cy="50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"/>
              </a:lnSpc>
            </a:pPr>
            <a:r>
              <a:rPr lang="en-US" sz="179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Numero</a:t>
            </a:r>
          </a:p>
          <a:p>
            <a:pPr algn="l">
              <a:lnSpc>
                <a:spcPts val="1940"/>
              </a:lnSpc>
              <a:spcBef>
                <a:spcPct val="0"/>
              </a:spcBef>
            </a:pPr>
            <a:r>
              <a:rPr lang="en-US" b="true" sz="17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 pacchetti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26298" y="897359"/>
            <a:ext cx="5884927" cy="51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  <a:spcBef>
                <a:spcPct val="0"/>
              </a:spcBef>
            </a:pPr>
            <a:r>
              <a:rPr lang="en-US" b="true" sz="3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Confronto prestazioni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595806" y="4248721"/>
            <a:ext cx="10403176" cy="3853556"/>
            <a:chOff x="0" y="0"/>
            <a:chExt cx="13870901" cy="5138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708804"/>
              <a:ext cx="13870901" cy="738227"/>
            </a:xfrm>
            <a:custGeom>
              <a:avLst/>
              <a:gdLst/>
              <a:ahLst/>
              <a:cxnLst/>
              <a:rect r="r" b="b" t="t" l="l"/>
              <a:pathLst>
                <a:path h="738227" w="13870901">
                  <a:moveTo>
                    <a:pt x="0" y="0"/>
                  </a:moveTo>
                  <a:lnTo>
                    <a:pt x="13870901" y="0"/>
                  </a:lnTo>
                  <a:lnTo>
                    <a:pt x="13870901" y="738227"/>
                  </a:lnTo>
                  <a:lnTo>
                    <a:pt x="0" y="738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447031"/>
              <a:ext cx="13870901" cy="1463175"/>
            </a:xfrm>
            <a:custGeom>
              <a:avLst/>
              <a:gdLst/>
              <a:ahLst/>
              <a:cxnLst/>
              <a:rect r="r" b="b" t="t" l="l"/>
              <a:pathLst>
                <a:path h="1463175" w="13870901">
                  <a:moveTo>
                    <a:pt x="0" y="0"/>
                  </a:moveTo>
                  <a:lnTo>
                    <a:pt x="13870901" y="0"/>
                  </a:lnTo>
                  <a:lnTo>
                    <a:pt x="13870901" y="1463175"/>
                  </a:lnTo>
                  <a:lnTo>
                    <a:pt x="0" y="1463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2910206"/>
              <a:ext cx="13870901" cy="2227868"/>
            </a:xfrm>
            <a:custGeom>
              <a:avLst/>
              <a:gdLst/>
              <a:ahLst/>
              <a:cxnLst/>
              <a:rect r="r" b="b" t="t" l="l"/>
              <a:pathLst>
                <a:path h="2227868" w="13870901">
                  <a:moveTo>
                    <a:pt x="0" y="0"/>
                  </a:moveTo>
                  <a:lnTo>
                    <a:pt x="13870901" y="0"/>
                  </a:lnTo>
                  <a:lnTo>
                    <a:pt x="13870901" y="2227868"/>
                  </a:lnTo>
                  <a:lnTo>
                    <a:pt x="0" y="2227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4479" y="0"/>
              <a:ext cx="13856421" cy="708804"/>
            </a:xfrm>
            <a:custGeom>
              <a:avLst/>
              <a:gdLst/>
              <a:ahLst/>
              <a:cxnLst/>
              <a:rect r="r" b="b" t="t" l="l"/>
              <a:pathLst>
                <a:path h="708804" w="13856421">
                  <a:moveTo>
                    <a:pt x="0" y="0"/>
                  </a:moveTo>
                  <a:lnTo>
                    <a:pt x="13856422" y="0"/>
                  </a:lnTo>
                  <a:lnTo>
                    <a:pt x="13856422" y="708804"/>
                  </a:lnTo>
                  <a:lnTo>
                    <a:pt x="0" y="70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4" t="-3979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2708" y="2477626"/>
            <a:ext cx="6281103" cy="152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73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Pacchetti</a:t>
            </a:r>
            <a:r>
              <a:rPr lang="en-US" sz="273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263.649</a:t>
            </a:r>
          </a:p>
          <a:p>
            <a:pPr algn="l">
              <a:lnSpc>
                <a:spcPts val="2949"/>
              </a:lnSpc>
            </a:pPr>
            <a:r>
              <a:rPr lang="en-US" sz="273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Eventi</a:t>
            </a:r>
            <a:r>
              <a:rPr lang="en-US" sz="273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260.621</a:t>
            </a:r>
          </a:p>
          <a:p>
            <a:pPr algn="l">
              <a:lnSpc>
                <a:spcPts val="2949"/>
              </a:lnSpc>
            </a:pPr>
            <a:r>
              <a:rPr lang="en-US" sz="273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Tempo</a:t>
            </a:r>
            <a:r>
              <a:rPr lang="en-US" sz="273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totale di esecuzione: 2m 46s </a:t>
            </a:r>
          </a:p>
          <a:p>
            <a:pPr algn="l">
              <a:lnSpc>
                <a:spcPts val="2949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7527079" y="5556820"/>
            <a:ext cx="9477253" cy="368203"/>
            <a:chOff x="0" y="0"/>
            <a:chExt cx="2693902" cy="1046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93902" cy="104662"/>
            </a:xfrm>
            <a:custGeom>
              <a:avLst/>
              <a:gdLst/>
              <a:ahLst/>
              <a:cxnLst/>
              <a:rect r="r" b="b" t="t" l="l"/>
              <a:pathLst>
                <a:path h="104662" w="2693902">
                  <a:moveTo>
                    <a:pt x="0" y="0"/>
                  </a:moveTo>
                  <a:lnTo>
                    <a:pt x="2693902" y="0"/>
                  </a:lnTo>
                  <a:lnTo>
                    <a:pt x="2693902" y="104662"/>
                  </a:lnTo>
                  <a:lnTo>
                    <a:pt x="0" y="104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693902" cy="104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5456229" y="6712202"/>
            <a:ext cx="2070849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7527079" y="6429849"/>
            <a:ext cx="9477253" cy="564521"/>
            <a:chOff x="0" y="0"/>
            <a:chExt cx="2693902" cy="1604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93902" cy="160465"/>
            </a:xfrm>
            <a:custGeom>
              <a:avLst/>
              <a:gdLst/>
              <a:ahLst/>
              <a:cxnLst/>
              <a:rect r="r" b="b" t="t" l="l"/>
              <a:pathLst>
                <a:path h="160465" w="2693902">
                  <a:moveTo>
                    <a:pt x="0" y="0"/>
                  </a:moveTo>
                  <a:lnTo>
                    <a:pt x="2693902" y="0"/>
                  </a:lnTo>
                  <a:lnTo>
                    <a:pt x="2693902" y="160465"/>
                  </a:lnTo>
                  <a:lnTo>
                    <a:pt x="0" y="160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2693902" cy="16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22433" y="4845875"/>
            <a:ext cx="5175984" cy="60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sz="21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Tempo per convertire il </a:t>
            </a:r>
            <a:r>
              <a:rPr lang="en-US" b="true" sz="21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.pcap</a:t>
            </a:r>
            <a:r>
              <a:rPr lang="en-US" sz="21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b="true" sz="21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.json</a:t>
            </a:r>
            <a:r>
              <a:rPr lang="en-US" sz="21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tshark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4692" y="6267186"/>
            <a:ext cx="4261537" cy="89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3"/>
              </a:lnSpc>
            </a:pPr>
            <a:r>
              <a:rPr lang="en-US" sz="21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 della conversione in </a:t>
            </a:r>
            <a:r>
              <a:rPr lang="en-US" sz="21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JSON-UDM</a:t>
            </a:r>
            <a:r>
              <a:rPr lang="en-US" sz="21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sz="21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 181 file tutti ≤ 1 MB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527079" y="7268754"/>
            <a:ext cx="9477253" cy="279228"/>
            <a:chOff x="0" y="0"/>
            <a:chExt cx="2693902" cy="793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693902" cy="79370"/>
            </a:xfrm>
            <a:custGeom>
              <a:avLst/>
              <a:gdLst/>
              <a:ahLst/>
              <a:cxnLst/>
              <a:rect r="r" b="b" t="t" l="l"/>
              <a:pathLst>
                <a:path h="79370" w="2693902">
                  <a:moveTo>
                    <a:pt x="0" y="0"/>
                  </a:moveTo>
                  <a:lnTo>
                    <a:pt x="2693902" y="0"/>
                  </a:lnTo>
                  <a:lnTo>
                    <a:pt x="2693902" y="79370"/>
                  </a:lnTo>
                  <a:lnTo>
                    <a:pt x="0" y="79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2693902" cy="79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 flipH="true">
            <a:off x="6706228" y="7408369"/>
            <a:ext cx="820850" cy="0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4" id="34"/>
          <p:cNvSpPr txBox="true"/>
          <p:nvPr/>
        </p:nvSpPr>
        <p:spPr>
          <a:xfrm rot="0">
            <a:off x="1028700" y="8274477"/>
            <a:ext cx="4627297" cy="89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b="true" sz="21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Tempo</a:t>
            </a:r>
            <a:r>
              <a:rPr lang="en-US" sz="21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strutturare i file in JSON-UDM e per dividere gli </a:t>
            </a:r>
            <a:r>
              <a:rPr lang="en-US" b="true" sz="21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eventi</a:t>
            </a:r>
            <a:r>
              <a:rPr lang="en-US" sz="21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file di dimensione ≤ 1 MB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2708" y="1609750"/>
            <a:ext cx="5884927" cy="51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b="true" sz="3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Test velocità parser JSON</a:t>
            </a:r>
          </a:p>
        </p:txBody>
      </p:sp>
      <p:sp>
        <p:nvSpPr>
          <p:cNvPr name="AutoShape 36" id="36"/>
          <p:cNvSpPr/>
          <p:nvPr/>
        </p:nvSpPr>
        <p:spPr>
          <a:xfrm flipH="true">
            <a:off x="5655997" y="8719493"/>
            <a:ext cx="1137931" cy="0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7" id="37"/>
          <p:cNvSpPr/>
          <p:nvPr/>
        </p:nvSpPr>
        <p:spPr>
          <a:xfrm>
            <a:off x="6747635" y="7363854"/>
            <a:ext cx="0" cy="1403016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8" id="38"/>
          <p:cNvGrpSpPr/>
          <p:nvPr/>
        </p:nvGrpSpPr>
        <p:grpSpPr>
          <a:xfrm rot="0">
            <a:off x="13980155" y="1698448"/>
            <a:ext cx="2779474" cy="1558355"/>
            <a:chOff x="0" y="0"/>
            <a:chExt cx="3705965" cy="2077806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517240" y="463814"/>
              <a:ext cx="3188725" cy="1613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916"/>
                </a:lnSpc>
              </a:pPr>
              <a:r>
                <a:rPr lang="en-US" sz="177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CPU</a:t>
              </a:r>
              <a:r>
                <a:rPr lang="en-US" sz="177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: Intel i7-12700K</a:t>
              </a:r>
            </a:p>
            <a:p>
              <a:pPr algn="just">
                <a:lnSpc>
                  <a:spcPts val="1916"/>
                </a:lnSpc>
              </a:pPr>
              <a:r>
                <a:rPr lang="en-US" sz="177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RAM</a:t>
              </a:r>
              <a:r>
                <a:rPr lang="en-US" sz="177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: 2x16GB DDR4</a:t>
              </a:r>
            </a:p>
            <a:p>
              <a:pPr algn="just">
                <a:lnSpc>
                  <a:spcPts val="1916"/>
                </a:lnSpc>
              </a:pPr>
              <a:r>
                <a:rPr lang="en-US" sz="177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GPU</a:t>
              </a:r>
              <a:r>
                <a:rPr lang="en-US" sz="177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: NVIDIA RTX 3060</a:t>
              </a:r>
            </a:p>
            <a:p>
              <a:pPr algn="just">
                <a:lnSpc>
                  <a:spcPts val="1916"/>
                </a:lnSpc>
              </a:pPr>
              <a:r>
                <a:rPr lang="en-US" sz="1774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VRAM</a:t>
              </a:r>
              <a:r>
                <a:rPr lang="en-US" sz="177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: 12GB</a:t>
              </a:r>
            </a:p>
            <a:p>
              <a:pPr algn="just">
                <a:lnSpc>
                  <a:spcPts val="1916"/>
                </a:lnSpc>
              </a:pPr>
              <a:r>
                <a:rPr lang="en-US" b="true" sz="177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NVMe</a:t>
              </a:r>
              <a:r>
                <a:rPr lang="en-US" sz="177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: SN850X 1TB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0"/>
              <a:ext cx="1034480" cy="413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4"/>
                </a:lnSpc>
                <a:spcBef>
                  <a:spcPct val="0"/>
                </a:spcBef>
              </a:pPr>
              <a:r>
                <a:rPr lang="en-US" sz="204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Specs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6253707" y="5740922"/>
            <a:ext cx="1276400" cy="9031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2" id="42"/>
          <p:cNvSpPr/>
          <p:nvPr/>
        </p:nvSpPr>
        <p:spPr>
          <a:xfrm flipV="true">
            <a:off x="6290910" y="5106546"/>
            <a:ext cx="0" cy="673887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3" id="43"/>
          <p:cNvSpPr/>
          <p:nvPr/>
        </p:nvSpPr>
        <p:spPr>
          <a:xfrm flipH="true">
            <a:off x="5798417" y="5148015"/>
            <a:ext cx="531541" cy="0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29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8564" y="2492034"/>
            <a:ext cx="7366350" cy="720057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14257" y="2746500"/>
            <a:ext cx="1555796" cy="23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5"/>
              </a:lnSpc>
              <a:spcBef>
                <a:spcPct val="0"/>
              </a:spcBef>
            </a:pPr>
            <a:r>
              <a:rPr lang="en-US" b="true" sz="16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Tempo (in 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1639" y="8849503"/>
            <a:ext cx="1312361" cy="45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5"/>
              </a:lnSpc>
            </a:pPr>
            <a:r>
              <a:rPr lang="en-US" sz="165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Numero</a:t>
            </a:r>
          </a:p>
          <a:p>
            <a:pPr algn="l">
              <a:lnSpc>
                <a:spcPts val="1785"/>
              </a:lnSpc>
              <a:spcBef>
                <a:spcPct val="0"/>
              </a:spcBef>
            </a:pPr>
            <a:r>
              <a:rPr lang="en-US" b="true" sz="16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 pacchetti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319786" y="2475032"/>
            <a:ext cx="7570379" cy="723457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73581" y="1570205"/>
            <a:ext cx="6076315" cy="88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sz="3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Confronto </a:t>
            </a:r>
            <a:r>
              <a:rPr lang="en-US" sz="31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velocità</a:t>
            </a:r>
            <a:r>
              <a:rPr lang="en-US" sz="3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esecuzione</a:t>
            </a:r>
          </a:p>
          <a:p>
            <a:pPr algn="ctr">
              <a:lnSpc>
                <a:spcPts val="3367"/>
              </a:lnSpc>
              <a:spcBef>
                <a:spcPct val="0"/>
              </a:spcBef>
            </a:pPr>
            <a:r>
              <a:rPr lang="en-US" sz="3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 numero di pacchetti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54180" y="1570205"/>
            <a:ext cx="5901590" cy="88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  <a:spcBef>
                <a:spcPct val="0"/>
              </a:spcBef>
            </a:pPr>
            <a:r>
              <a:rPr lang="en-US" sz="3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Valutazione dei pacchetti non </a:t>
            </a:r>
            <a:r>
              <a:rPr lang="en-US" b="true" sz="31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supportati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927006" y="735671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592490" y="2759100"/>
            <a:ext cx="1312361" cy="45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5"/>
              </a:lnSpc>
            </a:pPr>
            <a:r>
              <a:rPr lang="en-US" sz="165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Numero</a:t>
            </a:r>
          </a:p>
          <a:p>
            <a:pPr algn="l">
              <a:lnSpc>
                <a:spcPts val="1785"/>
              </a:lnSpc>
              <a:spcBef>
                <a:spcPct val="0"/>
              </a:spcBef>
            </a:pPr>
            <a:r>
              <a:rPr lang="en-US" b="true" sz="16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 pacchetti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79004" y="6994291"/>
            <a:ext cx="1298429" cy="871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flipH="true">
            <a:off x="6608190" y="4958811"/>
            <a:ext cx="1319957" cy="16068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7843211" y="7822551"/>
            <a:ext cx="3266625" cy="79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b="true" sz="22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Invio degli eventi a Chronicle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>
            <a:off x="2579004" y="2500372"/>
            <a:ext cx="1298429" cy="11364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1089085" y="1848120"/>
            <a:ext cx="1413062" cy="1304504"/>
            <a:chOff x="0" y="0"/>
            <a:chExt cx="385818" cy="3561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5818" cy="356178"/>
            </a:xfrm>
            <a:custGeom>
              <a:avLst/>
              <a:gdLst/>
              <a:ahLst/>
              <a:cxnLst/>
              <a:rect r="r" b="b" t="t" l="l"/>
              <a:pathLst>
                <a:path h="356178" w="385818">
                  <a:moveTo>
                    <a:pt x="0" y="0"/>
                  </a:moveTo>
                  <a:lnTo>
                    <a:pt x="385818" y="0"/>
                  </a:lnTo>
                  <a:lnTo>
                    <a:pt x="385818" y="356178"/>
                  </a:lnTo>
                  <a:lnTo>
                    <a:pt x="0" y="356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385818" cy="356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H="true" flipV="true">
            <a:off x="7868571" y="4889473"/>
            <a:ext cx="0" cy="2173358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7805060" y="6994291"/>
            <a:ext cx="978799" cy="871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 flipV="true">
            <a:off x="3813327" y="4927230"/>
            <a:ext cx="0" cy="2135601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3" id="23"/>
          <p:cNvSpPr/>
          <p:nvPr/>
        </p:nvSpPr>
        <p:spPr>
          <a:xfrm flipV="true">
            <a:off x="3813327" y="2454622"/>
            <a:ext cx="0" cy="2593868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4" id="24"/>
          <p:cNvSpPr/>
          <p:nvPr/>
        </p:nvSpPr>
        <p:spPr>
          <a:xfrm flipH="true">
            <a:off x="3753286" y="4974879"/>
            <a:ext cx="1434084" cy="0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 flipH="true">
            <a:off x="10243551" y="6994291"/>
            <a:ext cx="866284" cy="871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 flipH="true">
            <a:off x="11003984" y="4973686"/>
            <a:ext cx="1646061" cy="323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7" id="27"/>
          <p:cNvSpPr/>
          <p:nvPr/>
        </p:nvSpPr>
        <p:spPr>
          <a:xfrm flipV="true">
            <a:off x="11062489" y="4889473"/>
            <a:ext cx="0" cy="2173358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14059697" y="4973686"/>
            <a:ext cx="700837" cy="1193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 flipH="true" flipV="true">
            <a:off x="14637799" y="2633354"/>
            <a:ext cx="1481148" cy="0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0" id="30"/>
          <p:cNvSpPr/>
          <p:nvPr/>
        </p:nvSpPr>
        <p:spPr>
          <a:xfrm flipV="true">
            <a:off x="14697398" y="2576634"/>
            <a:ext cx="0" cy="2444205"/>
          </a:xfrm>
          <a:prstGeom prst="line">
            <a:avLst/>
          </a:prstGeom>
          <a:ln cap="flat" w="28575">
            <a:solidFill>
              <a:srgbClr val="5CE1E6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119312" y="1770526"/>
            <a:ext cx="1459692" cy="1459692"/>
          </a:xfrm>
          <a:custGeom>
            <a:avLst/>
            <a:gdLst/>
            <a:ahLst/>
            <a:cxnLst/>
            <a:rect r="r" b="b" t="t" l="l"/>
            <a:pathLst>
              <a:path h="1459692" w="1459692">
                <a:moveTo>
                  <a:pt x="0" y="0"/>
                </a:moveTo>
                <a:lnTo>
                  <a:pt x="1459692" y="0"/>
                </a:lnTo>
                <a:lnTo>
                  <a:pt x="1459692" y="1459692"/>
                </a:lnTo>
                <a:lnTo>
                  <a:pt x="0" y="1459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29" t="-2714" r="0" b="-2714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28700" y="6314532"/>
            <a:ext cx="1550304" cy="1359519"/>
          </a:xfrm>
          <a:custGeom>
            <a:avLst/>
            <a:gdLst/>
            <a:ahLst/>
            <a:cxnLst/>
            <a:rect r="r" b="b" t="t" l="l"/>
            <a:pathLst>
              <a:path h="1359519" w="1550304">
                <a:moveTo>
                  <a:pt x="0" y="0"/>
                </a:moveTo>
                <a:lnTo>
                  <a:pt x="1550304" y="0"/>
                </a:lnTo>
                <a:lnTo>
                  <a:pt x="1550304" y="1359519"/>
                </a:lnTo>
                <a:lnTo>
                  <a:pt x="0" y="1359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016" r="0" b="-7016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5187369" y="4264469"/>
            <a:ext cx="1420821" cy="1420821"/>
          </a:xfrm>
          <a:custGeom>
            <a:avLst/>
            <a:gdLst/>
            <a:ahLst/>
            <a:cxnLst/>
            <a:rect r="r" b="b" t="t" l="l"/>
            <a:pathLst>
              <a:path h="1420821" w="1420821">
                <a:moveTo>
                  <a:pt x="0" y="0"/>
                </a:moveTo>
                <a:lnTo>
                  <a:pt x="1420821" y="0"/>
                </a:lnTo>
                <a:lnTo>
                  <a:pt x="1420821" y="1420820"/>
                </a:lnTo>
                <a:lnTo>
                  <a:pt x="0" y="1420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783859" y="6259594"/>
            <a:ext cx="1459692" cy="1471136"/>
          </a:xfrm>
          <a:custGeom>
            <a:avLst/>
            <a:gdLst/>
            <a:ahLst/>
            <a:cxnLst/>
            <a:rect r="r" b="b" t="t" l="l"/>
            <a:pathLst>
              <a:path h="1471136" w="1459692">
                <a:moveTo>
                  <a:pt x="0" y="0"/>
                </a:moveTo>
                <a:lnTo>
                  <a:pt x="1459692" y="0"/>
                </a:lnTo>
                <a:lnTo>
                  <a:pt x="1459692" y="1471136"/>
                </a:lnTo>
                <a:lnTo>
                  <a:pt x="0" y="1471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84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118947" y="1897786"/>
            <a:ext cx="1471136" cy="1471136"/>
          </a:xfrm>
          <a:custGeom>
            <a:avLst/>
            <a:gdLst/>
            <a:ahLst/>
            <a:cxnLst/>
            <a:rect r="r" b="b" t="t" l="l"/>
            <a:pathLst>
              <a:path h="1471136" w="1471136">
                <a:moveTo>
                  <a:pt x="0" y="0"/>
                </a:moveTo>
                <a:lnTo>
                  <a:pt x="1471136" y="0"/>
                </a:lnTo>
                <a:lnTo>
                  <a:pt x="1471136" y="1471136"/>
                </a:lnTo>
                <a:lnTo>
                  <a:pt x="0" y="1471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638877" y="4197384"/>
            <a:ext cx="1459692" cy="1459692"/>
          </a:xfrm>
          <a:custGeom>
            <a:avLst/>
            <a:gdLst/>
            <a:ahLst/>
            <a:cxnLst/>
            <a:rect r="r" b="b" t="t" l="l"/>
            <a:pathLst>
              <a:path h="1459692" w="1459692">
                <a:moveTo>
                  <a:pt x="0" y="0"/>
                </a:moveTo>
                <a:lnTo>
                  <a:pt x="1459692" y="0"/>
                </a:lnTo>
                <a:lnTo>
                  <a:pt x="1459692" y="1459692"/>
                </a:lnTo>
                <a:lnTo>
                  <a:pt x="0" y="1459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1735410" y="5709744"/>
            <a:ext cx="3266625" cy="79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sz="226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Automatizzazione </a:t>
            </a:r>
          </a:p>
          <a:p>
            <a:pPr algn="ctr">
              <a:lnSpc>
                <a:spcPts val="3172"/>
              </a:lnSpc>
            </a:pPr>
            <a:r>
              <a:rPr lang="en-US" b="true" sz="22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 Docker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0540" y="7851327"/>
            <a:ext cx="3266625" cy="39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b="true" sz="22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Scelta dei campi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207636" y="5738520"/>
            <a:ext cx="3266625" cy="39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b="true" sz="22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Sviluppo dei parser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897780" y="753783"/>
            <a:ext cx="6492440" cy="88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3"/>
              </a:lnSpc>
              <a:spcBef>
                <a:spcPct val="0"/>
              </a:spcBef>
            </a:pPr>
            <a:r>
              <a:rPr lang="en-US" sz="6252" spc="78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WORKFLOW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86690" y="3193957"/>
            <a:ext cx="3266625" cy="79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sz="226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Studio del formato</a:t>
            </a:r>
          </a:p>
          <a:p>
            <a:pPr algn="ctr">
              <a:lnSpc>
                <a:spcPts val="3172"/>
              </a:lnSpc>
            </a:pPr>
            <a:r>
              <a:rPr lang="en-US" b="true" sz="22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 input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791733" y="3476272"/>
            <a:ext cx="2125565" cy="39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b="true" sz="22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Risultati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2489692" y="8241449"/>
            <a:ext cx="5798308" cy="2033701"/>
          </a:xfrm>
          <a:custGeom>
            <a:avLst/>
            <a:gdLst/>
            <a:ahLst/>
            <a:cxnLst/>
            <a:rect r="r" b="b" t="t" l="l"/>
            <a:pathLst>
              <a:path h="2033701" w="5798308">
                <a:moveTo>
                  <a:pt x="0" y="0"/>
                </a:moveTo>
                <a:lnTo>
                  <a:pt x="5798308" y="0"/>
                </a:lnTo>
                <a:lnTo>
                  <a:pt x="5798308" y="2033702"/>
                </a:lnTo>
                <a:lnTo>
                  <a:pt x="0" y="2033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949440" y="6259594"/>
            <a:ext cx="1630400" cy="1471136"/>
            <a:chOff x="0" y="0"/>
            <a:chExt cx="445159" cy="40167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45159" cy="401675"/>
            </a:xfrm>
            <a:custGeom>
              <a:avLst/>
              <a:gdLst/>
              <a:ahLst/>
              <a:cxnLst/>
              <a:rect r="r" b="b" t="t" l="l"/>
              <a:pathLst>
                <a:path h="401675" w="445159">
                  <a:moveTo>
                    <a:pt x="0" y="0"/>
                  </a:moveTo>
                  <a:lnTo>
                    <a:pt x="445159" y="0"/>
                  </a:lnTo>
                  <a:lnTo>
                    <a:pt x="445159" y="401675"/>
                  </a:lnTo>
                  <a:lnTo>
                    <a:pt x="0" y="401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445159" cy="401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187369" y="4264469"/>
            <a:ext cx="1420821" cy="1459692"/>
            <a:chOff x="0" y="0"/>
            <a:chExt cx="387937" cy="39855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87937" cy="398550"/>
            </a:xfrm>
            <a:custGeom>
              <a:avLst/>
              <a:gdLst/>
              <a:ahLst/>
              <a:cxnLst/>
              <a:rect r="r" b="b" t="t" l="l"/>
              <a:pathLst>
                <a:path h="398550" w="387937">
                  <a:moveTo>
                    <a:pt x="0" y="0"/>
                  </a:moveTo>
                  <a:lnTo>
                    <a:pt x="387937" y="0"/>
                  </a:lnTo>
                  <a:lnTo>
                    <a:pt x="387937" y="398550"/>
                  </a:lnTo>
                  <a:lnTo>
                    <a:pt x="0" y="398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0"/>
              <a:ext cx="387937" cy="398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783859" y="6214359"/>
            <a:ext cx="1420821" cy="1459692"/>
            <a:chOff x="0" y="0"/>
            <a:chExt cx="387937" cy="39855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87937" cy="398550"/>
            </a:xfrm>
            <a:custGeom>
              <a:avLst/>
              <a:gdLst/>
              <a:ahLst/>
              <a:cxnLst/>
              <a:rect r="r" b="b" t="t" l="l"/>
              <a:pathLst>
                <a:path h="398550" w="387937">
                  <a:moveTo>
                    <a:pt x="0" y="0"/>
                  </a:moveTo>
                  <a:lnTo>
                    <a:pt x="387937" y="0"/>
                  </a:lnTo>
                  <a:lnTo>
                    <a:pt x="387937" y="398550"/>
                  </a:lnTo>
                  <a:lnTo>
                    <a:pt x="0" y="398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0"/>
              <a:ext cx="387937" cy="398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2638877" y="4243840"/>
            <a:ext cx="1420821" cy="1459692"/>
            <a:chOff x="0" y="0"/>
            <a:chExt cx="387937" cy="39855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87937" cy="398550"/>
            </a:xfrm>
            <a:custGeom>
              <a:avLst/>
              <a:gdLst/>
              <a:ahLst/>
              <a:cxnLst/>
              <a:rect r="r" b="b" t="t" l="l"/>
              <a:pathLst>
                <a:path h="398550" w="387937">
                  <a:moveTo>
                    <a:pt x="0" y="0"/>
                  </a:moveTo>
                  <a:lnTo>
                    <a:pt x="387937" y="0"/>
                  </a:lnTo>
                  <a:lnTo>
                    <a:pt x="387937" y="398550"/>
                  </a:lnTo>
                  <a:lnTo>
                    <a:pt x="0" y="398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0"/>
              <a:ext cx="387937" cy="398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6169263" y="1846788"/>
            <a:ext cx="1420821" cy="1459692"/>
            <a:chOff x="0" y="0"/>
            <a:chExt cx="387937" cy="39855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87937" cy="398550"/>
            </a:xfrm>
            <a:custGeom>
              <a:avLst/>
              <a:gdLst/>
              <a:ahLst/>
              <a:cxnLst/>
              <a:rect r="r" b="b" t="t" l="l"/>
              <a:pathLst>
                <a:path h="398550" w="387937">
                  <a:moveTo>
                    <a:pt x="0" y="0"/>
                  </a:moveTo>
                  <a:lnTo>
                    <a:pt x="387937" y="0"/>
                  </a:lnTo>
                  <a:lnTo>
                    <a:pt x="387937" y="398550"/>
                  </a:lnTo>
                  <a:lnTo>
                    <a:pt x="0" y="398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0"/>
              <a:ext cx="387937" cy="398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16927006" y="726146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36557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023097" y="850207"/>
            <a:ext cx="5658855" cy="5111076"/>
            <a:chOff x="0" y="0"/>
            <a:chExt cx="7545139" cy="68147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315330"/>
              <a:ext cx="7545139" cy="6499438"/>
            </a:xfrm>
            <a:custGeom>
              <a:avLst/>
              <a:gdLst/>
              <a:ahLst/>
              <a:cxnLst/>
              <a:rect r="r" b="b" t="t" l="l"/>
              <a:pathLst>
                <a:path h="6499438" w="7545139">
                  <a:moveTo>
                    <a:pt x="0" y="0"/>
                  </a:moveTo>
                  <a:lnTo>
                    <a:pt x="7545139" y="0"/>
                  </a:lnTo>
                  <a:lnTo>
                    <a:pt x="7545139" y="6499438"/>
                  </a:lnTo>
                  <a:lnTo>
                    <a:pt x="0" y="6499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545139" cy="315330"/>
            </a:xfrm>
            <a:custGeom>
              <a:avLst/>
              <a:gdLst/>
              <a:ahLst/>
              <a:cxnLst/>
              <a:rect r="r" b="b" t="t" l="l"/>
              <a:pathLst>
                <a:path h="315330" w="7545139">
                  <a:moveTo>
                    <a:pt x="0" y="0"/>
                  </a:moveTo>
                  <a:lnTo>
                    <a:pt x="7545139" y="0"/>
                  </a:lnTo>
                  <a:lnTo>
                    <a:pt x="7545139" y="315330"/>
                  </a:lnTo>
                  <a:lnTo>
                    <a:pt x="0" y="315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44094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455026" y="4950082"/>
              <a:ext cx="2858162" cy="313730"/>
            </a:xfrm>
            <a:custGeom>
              <a:avLst/>
              <a:gdLst/>
              <a:ahLst/>
              <a:cxnLst/>
              <a:rect r="r" b="b" t="t" l="l"/>
              <a:pathLst>
                <a:path h="313730" w="2858162">
                  <a:moveTo>
                    <a:pt x="0" y="0"/>
                  </a:moveTo>
                  <a:lnTo>
                    <a:pt x="2858162" y="0"/>
                  </a:lnTo>
                  <a:lnTo>
                    <a:pt x="2858162" y="313730"/>
                  </a:lnTo>
                  <a:lnTo>
                    <a:pt x="0" y="313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31" t="0" r="-1331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845565" y="4636352"/>
              <a:ext cx="2858162" cy="313730"/>
            </a:xfrm>
            <a:custGeom>
              <a:avLst/>
              <a:gdLst/>
              <a:ahLst/>
              <a:cxnLst/>
              <a:rect r="r" b="b" t="t" l="l"/>
              <a:pathLst>
                <a:path h="313730" w="2858162">
                  <a:moveTo>
                    <a:pt x="0" y="0"/>
                  </a:moveTo>
                  <a:lnTo>
                    <a:pt x="2858162" y="0"/>
                  </a:lnTo>
                  <a:lnTo>
                    <a:pt x="2858162" y="313730"/>
                  </a:lnTo>
                  <a:lnTo>
                    <a:pt x="0" y="313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31" t="0" r="-1331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053163" y="5832247"/>
            <a:ext cx="5063694" cy="3426053"/>
            <a:chOff x="0" y="0"/>
            <a:chExt cx="6751592" cy="45680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325604"/>
              <a:ext cx="6751592" cy="4242467"/>
            </a:xfrm>
            <a:custGeom>
              <a:avLst/>
              <a:gdLst/>
              <a:ahLst/>
              <a:cxnLst/>
              <a:rect r="r" b="b" t="t" l="l"/>
              <a:pathLst>
                <a:path h="4242467" w="6751592">
                  <a:moveTo>
                    <a:pt x="0" y="0"/>
                  </a:moveTo>
                  <a:lnTo>
                    <a:pt x="6751592" y="0"/>
                  </a:lnTo>
                  <a:lnTo>
                    <a:pt x="6751592" y="4242467"/>
                  </a:lnTo>
                  <a:lnTo>
                    <a:pt x="0" y="424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15394" b="-14877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51592" cy="282166"/>
            </a:xfrm>
            <a:custGeom>
              <a:avLst/>
              <a:gdLst/>
              <a:ahLst/>
              <a:cxnLst/>
              <a:rect r="r" b="b" t="t" l="l"/>
              <a:pathLst>
                <a:path h="282166" w="6751592">
                  <a:moveTo>
                    <a:pt x="0" y="0"/>
                  </a:moveTo>
                  <a:lnTo>
                    <a:pt x="6751592" y="0"/>
                  </a:lnTo>
                  <a:lnTo>
                    <a:pt x="6751592" y="282166"/>
                  </a:lnTo>
                  <a:lnTo>
                    <a:pt x="0" y="282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440946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327362" y="1301846"/>
              <a:ext cx="5235642" cy="282216"/>
            </a:xfrm>
            <a:custGeom>
              <a:avLst/>
              <a:gdLst/>
              <a:ahLst/>
              <a:cxnLst/>
              <a:rect r="r" b="b" t="t" l="l"/>
              <a:pathLst>
                <a:path h="282216" w="5235642">
                  <a:moveTo>
                    <a:pt x="0" y="0"/>
                  </a:moveTo>
                  <a:lnTo>
                    <a:pt x="5235642" y="0"/>
                  </a:lnTo>
                  <a:lnTo>
                    <a:pt x="5235642" y="282215"/>
                  </a:lnTo>
                  <a:lnTo>
                    <a:pt x="0" y="282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14" t="-23234" r="0" b="-77726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41250" y="3364330"/>
            <a:ext cx="5475607" cy="704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2"/>
              </a:lnSpc>
            </a:pPr>
            <a:r>
              <a:rPr lang="en-US" sz="246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Sono riportati degli output ottenuti </a:t>
            </a:r>
          </a:p>
          <a:p>
            <a:pPr algn="l">
              <a:lnSpc>
                <a:spcPts val="2662"/>
              </a:lnSpc>
              <a:spcBef>
                <a:spcPct val="0"/>
              </a:spcBef>
            </a:pPr>
            <a:r>
              <a:rPr lang="en-US" sz="246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dal parser JSON → JSON-UDM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24053" y="9505950"/>
            <a:ext cx="8293179" cy="34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3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Esempi di output DNS e MDNS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70642" y="6362958"/>
            <a:ext cx="5259349" cy="2895342"/>
            <a:chOff x="0" y="0"/>
            <a:chExt cx="7012465" cy="386045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293068"/>
              <a:ext cx="7012465" cy="3567388"/>
            </a:xfrm>
            <a:custGeom>
              <a:avLst/>
              <a:gdLst/>
              <a:ahLst/>
              <a:cxnLst/>
              <a:rect r="r" b="b" t="t" l="l"/>
              <a:pathLst>
                <a:path h="3567388" w="7012465">
                  <a:moveTo>
                    <a:pt x="0" y="0"/>
                  </a:moveTo>
                  <a:lnTo>
                    <a:pt x="7012465" y="0"/>
                  </a:lnTo>
                  <a:lnTo>
                    <a:pt x="7012465" y="3567388"/>
                  </a:lnTo>
                  <a:lnTo>
                    <a:pt x="0" y="3567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012465" cy="293068"/>
            </a:xfrm>
            <a:custGeom>
              <a:avLst/>
              <a:gdLst/>
              <a:ahLst/>
              <a:cxnLst/>
              <a:rect r="r" b="b" t="t" l="l"/>
              <a:pathLst>
                <a:path h="293068" w="7012465">
                  <a:moveTo>
                    <a:pt x="0" y="0"/>
                  </a:moveTo>
                  <a:lnTo>
                    <a:pt x="7012465" y="0"/>
                  </a:lnTo>
                  <a:lnTo>
                    <a:pt x="7012465" y="293068"/>
                  </a:lnTo>
                  <a:lnTo>
                    <a:pt x="0" y="293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440946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042060" y="1530105"/>
              <a:ext cx="4181043" cy="249535"/>
            </a:xfrm>
            <a:custGeom>
              <a:avLst/>
              <a:gdLst/>
              <a:ahLst/>
              <a:cxnLst/>
              <a:rect r="r" b="b" t="t" l="l"/>
              <a:pathLst>
                <a:path h="249535" w="4181043">
                  <a:moveTo>
                    <a:pt x="0" y="0"/>
                  </a:moveTo>
                  <a:lnTo>
                    <a:pt x="4181042" y="0"/>
                  </a:lnTo>
                  <a:lnTo>
                    <a:pt x="4181042" y="249534"/>
                  </a:lnTo>
                  <a:lnTo>
                    <a:pt x="0" y="24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14" t="-11300" r="0" b="-70199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5185412" y="3728468"/>
            <a:ext cx="1062152" cy="34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3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Indirizzi</a:t>
            </a:r>
          </a:p>
        </p:txBody>
      </p:sp>
      <p:grpSp>
        <p:nvGrpSpPr>
          <p:cNvPr name="Group 31" id="31"/>
          <p:cNvGrpSpPr/>
          <p:nvPr/>
        </p:nvGrpSpPr>
        <p:grpSpPr>
          <a:xfrm rot="-10800000">
            <a:off x="9386796" y="2934470"/>
            <a:ext cx="4998493" cy="1856003"/>
            <a:chOff x="0" y="0"/>
            <a:chExt cx="1647866" cy="61187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47866" cy="611873"/>
            </a:xfrm>
            <a:custGeom>
              <a:avLst/>
              <a:gdLst/>
              <a:ahLst/>
              <a:cxnLst/>
              <a:rect r="r" b="b" t="t" l="l"/>
              <a:pathLst>
                <a:path h="611873" w="1647866">
                  <a:moveTo>
                    <a:pt x="0" y="0"/>
                  </a:moveTo>
                  <a:lnTo>
                    <a:pt x="1647866" y="0"/>
                  </a:lnTo>
                  <a:lnTo>
                    <a:pt x="1647866" y="611873"/>
                  </a:lnTo>
                  <a:lnTo>
                    <a:pt x="0" y="6118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FFEF1B">
                      <a:alpha val="100000"/>
                    </a:srgbClr>
                  </a:gs>
                  <a:gs pos="50000">
                    <a:srgbClr val="E4E3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647866" cy="61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 flipH="true">
            <a:off x="14385354" y="3880209"/>
            <a:ext cx="800058" cy="0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15185412" y="5177745"/>
            <a:ext cx="2023473" cy="65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2"/>
              </a:lnSpc>
              <a:spcBef>
                <a:spcPct val="0"/>
              </a:spcBef>
            </a:pPr>
            <a:r>
              <a:rPr lang="en-US" sz="231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Protocollo UDP</a:t>
            </a:r>
          </a:p>
        </p:txBody>
      </p:sp>
      <p:sp>
        <p:nvSpPr>
          <p:cNvPr name="AutoShape 36" id="36"/>
          <p:cNvSpPr/>
          <p:nvPr/>
        </p:nvSpPr>
        <p:spPr>
          <a:xfrm>
            <a:off x="14681952" y="5488280"/>
            <a:ext cx="503460" cy="11920"/>
          </a:xfrm>
          <a:prstGeom prst="line">
            <a:avLst/>
          </a:prstGeom>
          <a:ln cap="flat" w="28575">
            <a:solidFill>
              <a:srgbClr val="4274C3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7" id="37"/>
          <p:cNvGrpSpPr/>
          <p:nvPr/>
        </p:nvGrpSpPr>
        <p:grpSpPr>
          <a:xfrm rot="-10800000">
            <a:off x="9386796" y="5027596"/>
            <a:ext cx="5295156" cy="921368"/>
            <a:chOff x="0" y="0"/>
            <a:chExt cx="1745668" cy="3037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45668" cy="303750"/>
            </a:xfrm>
            <a:custGeom>
              <a:avLst/>
              <a:gdLst/>
              <a:ahLst/>
              <a:cxnLst/>
              <a:rect r="r" b="b" t="t" l="l"/>
              <a:pathLst>
                <a:path h="303750" w="1745668">
                  <a:moveTo>
                    <a:pt x="0" y="0"/>
                  </a:moveTo>
                  <a:lnTo>
                    <a:pt x="1745668" y="0"/>
                  </a:lnTo>
                  <a:lnTo>
                    <a:pt x="1745668" y="303750"/>
                  </a:lnTo>
                  <a:lnTo>
                    <a:pt x="0" y="303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1745668" cy="30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641250" y="2586250"/>
            <a:ext cx="2524252" cy="47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7"/>
              </a:lnSpc>
              <a:spcBef>
                <a:spcPct val="0"/>
              </a:spcBef>
            </a:pPr>
            <a:r>
              <a:rPr lang="en-US" b="true" sz="31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Test parsing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72233" y="2616849"/>
            <a:ext cx="6878579" cy="5330662"/>
            <a:chOff x="0" y="0"/>
            <a:chExt cx="9171439" cy="71075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71439" cy="383297"/>
            </a:xfrm>
            <a:custGeom>
              <a:avLst/>
              <a:gdLst/>
              <a:ahLst/>
              <a:cxnLst/>
              <a:rect r="r" b="b" t="t" l="l"/>
              <a:pathLst>
                <a:path h="383297" w="9171439">
                  <a:moveTo>
                    <a:pt x="0" y="0"/>
                  </a:moveTo>
                  <a:lnTo>
                    <a:pt x="9171439" y="0"/>
                  </a:lnTo>
                  <a:lnTo>
                    <a:pt x="9171439" y="383297"/>
                  </a:lnTo>
                  <a:lnTo>
                    <a:pt x="0" y="383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44094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383297"/>
              <a:ext cx="9171439" cy="6724252"/>
            </a:xfrm>
            <a:custGeom>
              <a:avLst/>
              <a:gdLst/>
              <a:ahLst/>
              <a:cxnLst/>
              <a:rect r="r" b="b" t="t" l="l"/>
              <a:pathLst>
                <a:path h="6724252" w="9171439">
                  <a:moveTo>
                    <a:pt x="0" y="0"/>
                  </a:moveTo>
                  <a:lnTo>
                    <a:pt x="9171439" y="0"/>
                  </a:lnTo>
                  <a:lnTo>
                    <a:pt x="9171439" y="6724252"/>
                  </a:lnTo>
                  <a:lnTo>
                    <a:pt x="0" y="6724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199236" y="1613198"/>
            <a:ext cx="5803497" cy="3144291"/>
            <a:chOff x="0" y="0"/>
            <a:chExt cx="7737996" cy="41923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23390"/>
              <a:ext cx="7737996" cy="3868998"/>
            </a:xfrm>
            <a:custGeom>
              <a:avLst/>
              <a:gdLst/>
              <a:ahLst/>
              <a:cxnLst/>
              <a:rect r="r" b="b" t="t" l="l"/>
              <a:pathLst>
                <a:path h="3868998" w="7737996">
                  <a:moveTo>
                    <a:pt x="0" y="0"/>
                  </a:moveTo>
                  <a:lnTo>
                    <a:pt x="7737996" y="0"/>
                  </a:lnTo>
                  <a:lnTo>
                    <a:pt x="7737996" y="3868998"/>
                  </a:lnTo>
                  <a:lnTo>
                    <a:pt x="0" y="3868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737996" cy="323390"/>
            </a:xfrm>
            <a:custGeom>
              <a:avLst/>
              <a:gdLst/>
              <a:ahLst/>
              <a:cxnLst/>
              <a:rect r="r" b="b" t="t" l="l"/>
              <a:pathLst>
                <a:path h="323390" w="7737996">
                  <a:moveTo>
                    <a:pt x="0" y="0"/>
                  </a:moveTo>
                  <a:lnTo>
                    <a:pt x="7737996" y="0"/>
                  </a:lnTo>
                  <a:lnTo>
                    <a:pt x="7737996" y="323390"/>
                  </a:lnTo>
                  <a:lnTo>
                    <a:pt x="0" y="32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440946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2356" y="648433"/>
              <a:ext cx="3475568" cy="302472"/>
            </a:xfrm>
            <a:custGeom>
              <a:avLst/>
              <a:gdLst/>
              <a:ahLst/>
              <a:cxnLst/>
              <a:rect r="r" b="b" t="t" l="l"/>
              <a:pathLst>
                <a:path h="302472" w="3475568">
                  <a:moveTo>
                    <a:pt x="0" y="0"/>
                  </a:moveTo>
                  <a:lnTo>
                    <a:pt x="3475568" y="0"/>
                  </a:lnTo>
                  <a:lnTo>
                    <a:pt x="3475568" y="302472"/>
                  </a:lnTo>
                  <a:lnTo>
                    <a:pt x="0" y="302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331" t="0" r="-1331" b="-26127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30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108815" y="5990567"/>
            <a:ext cx="5984338" cy="3017797"/>
            <a:chOff x="0" y="0"/>
            <a:chExt cx="7979117" cy="40237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343058"/>
              <a:ext cx="7979117" cy="3680672"/>
            </a:xfrm>
            <a:custGeom>
              <a:avLst/>
              <a:gdLst/>
              <a:ahLst/>
              <a:cxnLst/>
              <a:rect r="r" b="b" t="t" l="l"/>
              <a:pathLst>
                <a:path h="3680672" w="7979117">
                  <a:moveTo>
                    <a:pt x="0" y="0"/>
                  </a:moveTo>
                  <a:lnTo>
                    <a:pt x="7979117" y="0"/>
                  </a:lnTo>
                  <a:lnTo>
                    <a:pt x="7979117" y="3680671"/>
                  </a:lnTo>
                  <a:lnTo>
                    <a:pt x="0" y="368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19" t="-2178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79117" cy="333467"/>
            </a:xfrm>
            <a:custGeom>
              <a:avLst/>
              <a:gdLst/>
              <a:ahLst/>
              <a:cxnLst/>
              <a:rect r="r" b="b" t="t" l="l"/>
              <a:pathLst>
                <a:path h="333467" w="7979117">
                  <a:moveTo>
                    <a:pt x="0" y="0"/>
                  </a:moveTo>
                  <a:lnTo>
                    <a:pt x="7979117" y="0"/>
                  </a:lnTo>
                  <a:lnTo>
                    <a:pt x="7979117" y="333467"/>
                  </a:lnTo>
                  <a:lnTo>
                    <a:pt x="0" y="333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440946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1092616" y="2944794"/>
            <a:ext cx="4009810" cy="1212283"/>
            <a:chOff x="0" y="0"/>
            <a:chExt cx="1020128" cy="3084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20128" cy="308414"/>
            </a:xfrm>
            <a:custGeom>
              <a:avLst/>
              <a:gdLst/>
              <a:ahLst/>
              <a:cxnLst/>
              <a:rect r="r" b="b" t="t" l="l"/>
              <a:pathLst>
                <a:path h="308414" w="1020128">
                  <a:moveTo>
                    <a:pt x="0" y="0"/>
                  </a:moveTo>
                  <a:lnTo>
                    <a:pt x="1020128" y="0"/>
                  </a:lnTo>
                  <a:lnTo>
                    <a:pt x="1020128" y="308414"/>
                  </a:lnTo>
                  <a:lnTo>
                    <a:pt x="0" y="3084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020128" cy="30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966568" y="4434404"/>
            <a:ext cx="4135859" cy="1289618"/>
            <a:chOff x="0" y="0"/>
            <a:chExt cx="1052195" cy="32808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52195" cy="328089"/>
            </a:xfrm>
            <a:custGeom>
              <a:avLst/>
              <a:gdLst/>
              <a:ahLst/>
              <a:cxnLst/>
              <a:rect r="r" b="b" t="t" l="l"/>
              <a:pathLst>
                <a:path h="328089" w="1052195">
                  <a:moveTo>
                    <a:pt x="0" y="0"/>
                  </a:moveTo>
                  <a:lnTo>
                    <a:pt x="1052195" y="0"/>
                  </a:lnTo>
                  <a:lnTo>
                    <a:pt x="1052195" y="328089"/>
                  </a:lnTo>
                  <a:lnTo>
                    <a:pt x="0" y="3280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1052195" cy="328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10800000">
            <a:off x="966568" y="6351831"/>
            <a:ext cx="6784244" cy="1339764"/>
            <a:chOff x="0" y="0"/>
            <a:chExt cx="1725965" cy="34084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25965" cy="340847"/>
            </a:xfrm>
            <a:custGeom>
              <a:avLst/>
              <a:gdLst/>
              <a:ahLst/>
              <a:cxnLst/>
              <a:rect r="r" b="b" t="t" l="l"/>
              <a:pathLst>
                <a:path h="340847" w="1725965">
                  <a:moveTo>
                    <a:pt x="0" y="0"/>
                  </a:moveTo>
                  <a:lnTo>
                    <a:pt x="1725965" y="0"/>
                  </a:lnTo>
                  <a:lnTo>
                    <a:pt x="1725965" y="340847"/>
                  </a:lnTo>
                  <a:lnTo>
                    <a:pt x="0" y="340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1BFF">
                      <a:alpha val="100000"/>
                    </a:srgbClr>
                  </a:gs>
                  <a:gs pos="50000">
                    <a:srgbClr val="C2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725965" cy="34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>
            <a:off x="5102427" y="3540293"/>
            <a:ext cx="2984780" cy="10642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5" id="35"/>
          <p:cNvSpPr/>
          <p:nvPr/>
        </p:nvSpPr>
        <p:spPr>
          <a:xfrm>
            <a:off x="5102427" y="5068571"/>
            <a:ext cx="2984780" cy="10642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6" id="36"/>
          <p:cNvSpPr/>
          <p:nvPr/>
        </p:nvSpPr>
        <p:spPr>
          <a:xfrm>
            <a:off x="7750812" y="7021713"/>
            <a:ext cx="491738" cy="0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8242550" y="3380231"/>
            <a:ext cx="2260820" cy="35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40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Protocollo </a:t>
            </a:r>
            <a:r>
              <a:rPr lang="en-US" b="true" sz="24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TCP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87207" y="4940471"/>
            <a:ext cx="2260820" cy="35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40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Protocollo </a:t>
            </a:r>
            <a:r>
              <a:rPr lang="en-US" b="true" sz="24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TLS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388369" y="6769821"/>
            <a:ext cx="1658495" cy="67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40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Dettagli</a:t>
            </a:r>
          </a:p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240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aggiuntivi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963985" y="1166853"/>
            <a:ext cx="2273999" cy="36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sz="241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Protocollo </a:t>
            </a:r>
            <a:r>
              <a:rPr lang="en-US" b="true" sz="24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37788" y="5543712"/>
            <a:ext cx="2776919" cy="36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sz="241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Protocollo </a:t>
            </a:r>
            <a:r>
              <a:rPr lang="en-US" b="true" sz="24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ICMP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72233" y="1613198"/>
            <a:ext cx="6878579" cy="35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  <a:spcBef>
                <a:spcPct val="0"/>
              </a:spcBef>
            </a:pPr>
            <a:r>
              <a:rPr lang="en-US" sz="236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Ulteriori esempi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292386" y="3280959"/>
            <a:ext cx="1341267" cy="156074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805102" y="4296584"/>
            <a:ext cx="6677795" cy="1411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6"/>
              </a:lnSpc>
            </a:pPr>
            <a:r>
              <a:rPr lang="en-US" sz="5135" spc="64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deployment  </a:t>
            </a:r>
          </a:p>
          <a:p>
            <a:pPr algn="ctr">
              <a:lnSpc>
                <a:spcPts val="5546"/>
              </a:lnSpc>
              <a:spcBef>
                <a:spcPct val="0"/>
              </a:spcBef>
            </a:pPr>
            <a:r>
              <a:rPr lang="en-US" sz="5135" spc="64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docker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52118" y="4365409"/>
            <a:ext cx="5381534" cy="1887522"/>
          </a:xfrm>
          <a:custGeom>
            <a:avLst/>
            <a:gdLst/>
            <a:ahLst/>
            <a:cxnLst/>
            <a:rect r="r" b="b" t="t" l="l"/>
            <a:pathLst>
              <a:path h="1887522" w="5381534">
                <a:moveTo>
                  <a:pt x="0" y="0"/>
                </a:moveTo>
                <a:lnTo>
                  <a:pt x="5381534" y="0"/>
                </a:lnTo>
                <a:lnTo>
                  <a:pt x="5381534" y="1887521"/>
                </a:lnTo>
                <a:lnTo>
                  <a:pt x="0" y="188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0800000">
            <a:off x="12992939" y="4973890"/>
            <a:ext cx="1341267" cy="1560747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12657659" y="4175904"/>
            <a:ext cx="5517447" cy="1935192"/>
          </a:xfrm>
          <a:custGeom>
            <a:avLst/>
            <a:gdLst/>
            <a:ahLst/>
            <a:cxnLst/>
            <a:rect r="r" b="b" t="t" l="l"/>
            <a:pathLst>
              <a:path h="1935192" w="5517447">
                <a:moveTo>
                  <a:pt x="0" y="0"/>
                </a:moveTo>
                <a:lnTo>
                  <a:pt x="5517447" y="0"/>
                </a:lnTo>
                <a:lnTo>
                  <a:pt x="5517447" y="1935192"/>
                </a:lnTo>
                <a:lnTo>
                  <a:pt x="0" y="193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36705" y="1514262"/>
            <a:ext cx="7637808" cy="4349153"/>
            <a:chOff x="0" y="0"/>
            <a:chExt cx="10183744" cy="57988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83427"/>
              <a:ext cx="10183744" cy="5515444"/>
            </a:xfrm>
            <a:custGeom>
              <a:avLst/>
              <a:gdLst/>
              <a:ahLst/>
              <a:cxnLst/>
              <a:rect r="r" b="b" t="t" l="l"/>
              <a:pathLst>
                <a:path h="5515444" w="10183744">
                  <a:moveTo>
                    <a:pt x="0" y="0"/>
                  </a:moveTo>
                  <a:lnTo>
                    <a:pt x="10183744" y="0"/>
                  </a:lnTo>
                  <a:lnTo>
                    <a:pt x="10183744" y="5515444"/>
                  </a:lnTo>
                  <a:lnTo>
                    <a:pt x="0" y="5515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83744" cy="283427"/>
            </a:xfrm>
            <a:custGeom>
              <a:avLst/>
              <a:gdLst/>
              <a:ahLst/>
              <a:cxnLst/>
              <a:rect r="r" b="b" t="t" l="l"/>
              <a:pathLst>
                <a:path h="283427" w="10183744">
                  <a:moveTo>
                    <a:pt x="0" y="0"/>
                  </a:moveTo>
                  <a:lnTo>
                    <a:pt x="10183744" y="0"/>
                  </a:lnTo>
                  <a:lnTo>
                    <a:pt x="10183744" y="283427"/>
                  </a:lnTo>
                  <a:lnTo>
                    <a:pt x="0" y="283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6336" r="0" b="-2187603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301984" y="2518376"/>
            <a:ext cx="5543695" cy="252012"/>
            <a:chOff x="0" y="0"/>
            <a:chExt cx="1575791" cy="716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5791" cy="71634"/>
            </a:xfrm>
            <a:custGeom>
              <a:avLst/>
              <a:gdLst/>
              <a:ahLst/>
              <a:cxnLst/>
              <a:rect r="r" b="b" t="t" l="l"/>
              <a:pathLst>
                <a:path h="71634" w="1575791">
                  <a:moveTo>
                    <a:pt x="0" y="0"/>
                  </a:moveTo>
                  <a:lnTo>
                    <a:pt x="1575791" y="0"/>
                  </a:lnTo>
                  <a:lnTo>
                    <a:pt x="1575791" y="71634"/>
                  </a:lnTo>
                  <a:lnTo>
                    <a:pt x="0" y="71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575791" cy="71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838084" y="3804177"/>
            <a:ext cx="7636429" cy="1040824"/>
            <a:chOff x="0" y="0"/>
            <a:chExt cx="2170649" cy="29585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70649" cy="295853"/>
            </a:xfrm>
            <a:custGeom>
              <a:avLst/>
              <a:gdLst/>
              <a:ahLst/>
              <a:cxnLst/>
              <a:rect r="r" b="b" t="t" l="l"/>
              <a:pathLst>
                <a:path h="295853" w="2170649">
                  <a:moveTo>
                    <a:pt x="0" y="0"/>
                  </a:moveTo>
                  <a:lnTo>
                    <a:pt x="2170649" y="0"/>
                  </a:lnTo>
                  <a:lnTo>
                    <a:pt x="2170649" y="295853"/>
                  </a:lnTo>
                  <a:lnTo>
                    <a:pt x="0" y="29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170649" cy="295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938781" y="5076389"/>
            <a:ext cx="5140093" cy="4651368"/>
            <a:chOff x="0" y="0"/>
            <a:chExt cx="6853457" cy="62018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53457" cy="190741"/>
            </a:xfrm>
            <a:custGeom>
              <a:avLst/>
              <a:gdLst/>
              <a:ahLst/>
              <a:cxnLst/>
              <a:rect r="r" b="b" t="t" l="l"/>
              <a:pathLst>
                <a:path h="190741" w="6853457">
                  <a:moveTo>
                    <a:pt x="0" y="0"/>
                  </a:moveTo>
                  <a:lnTo>
                    <a:pt x="6853457" y="0"/>
                  </a:lnTo>
                  <a:lnTo>
                    <a:pt x="6853457" y="190741"/>
                  </a:lnTo>
                  <a:lnTo>
                    <a:pt x="0" y="190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6336" r="0" b="-2187603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51442" y="190741"/>
              <a:ext cx="6802015" cy="6011083"/>
            </a:xfrm>
            <a:custGeom>
              <a:avLst/>
              <a:gdLst/>
              <a:ahLst/>
              <a:cxnLst/>
              <a:rect r="r" b="b" t="t" l="l"/>
              <a:pathLst>
                <a:path h="6011083" w="6802015">
                  <a:moveTo>
                    <a:pt x="0" y="0"/>
                  </a:moveTo>
                  <a:lnTo>
                    <a:pt x="6802015" y="0"/>
                  </a:lnTo>
                  <a:lnTo>
                    <a:pt x="6802015" y="6011083"/>
                  </a:lnTo>
                  <a:lnTo>
                    <a:pt x="0" y="6011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861567" y="7901014"/>
            <a:ext cx="4217307" cy="303728"/>
            <a:chOff x="0" y="0"/>
            <a:chExt cx="1221104" cy="8794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21104" cy="87943"/>
            </a:xfrm>
            <a:custGeom>
              <a:avLst/>
              <a:gdLst/>
              <a:ahLst/>
              <a:cxnLst/>
              <a:rect r="r" b="b" t="t" l="l"/>
              <a:pathLst>
                <a:path h="87943" w="1221104">
                  <a:moveTo>
                    <a:pt x="0" y="0"/>
                  </a:moveTo>
                  <a:lnTo>
                    <a:pt x="1221104" y="0"/>
                  </a:lnTo>
                  <a:lnTo>
                    <a:pt x="1221104" y="87943"/>
                  </a:lnTo>
                  <a:lnTo>
                    <a:pt x="0" y="87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221104" cy="87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42467" y="9063139"/>
            <a:ext cx="4636407" cy="664618"/>
            <a:chOff x="0" y="0"/>
            <a:chExt cx="1342453" cy="1924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42453" cy="192437"/>
            </a:xfrm>
            <a:custGeom>
              <a:avLst/>
              <a:gdLst/>
              <a:ahLst/>
              <a:cxnLst/>
              <a:rect r="r" b="b" t="t" l="l"/>
              <a:pathLst>
                <a:path h="192437" w="1342453">
                  <a:moveTo>
                    <a:pt x="0" y="0"/>
                  </a:moveTo>
                  <a:lnTo>
                    <a:pt x="1342453" y="0"/>
                  </a:lnTo>
                  <a:lnTo>
                    <a:pt x="1342453" y="192437"/>
                  </a:lnTo>
                  <a:lnTo>
                    <a:pt x="0" y="192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1BFF">
                      <a:alpha val="100000"/>
                    </a:srgbClr>
                  </a:gs>
                  <a:gs pos="50000">
                    <a:srgbClr val="C2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342453" cy="192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2" id="32"/>
          <p:cNvSpPr/>
          <p:nvPr/>
        </p:nvSpPr>
        <p:spPr>
          <a:xfrm flipH="true" flipV="true">
            <a:off x="6845679" y="2653907"/>
            <a:ext cx="2605282" cy="5288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>
            <a:off x="8474514" y="4324589"/>
            <a:ext cx="1051473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4" id="34"/>
          <p:cNvSpPr/>
          <p:nvPr/>
        </p:nvSpPr>
        <p:spPr>
          <a:xfrm flipH="true">
            <a:off x="10875230" y="8052878"/>
            <a:ext cx="1986337" cy="7394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5" id="35"/>
          <p:cNvSpPr/>
          <p:nvPr/>
        </p:nvSpPr>
        <p:spPr>
          <a:xfrm flipH="true">
            <a:off x="10894886" y="9377161"/>
            <a:ext cx="1547525" cy="0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6" id="36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17021" y="480901"/>
            <a:ext cx="2453957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Dockerfile e Compose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26824" y="9217903"/>
            <a:ext cx="2268062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b="true" sz="21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Limiti</a:t>
            </a:r>
            <a:r>
              <a:rPr lang="en-US" sz="21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test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50961" y="2357062"/>
            <a:ext cx="4476655" cy="6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b="true" sz="21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Installazione</a:t>
            </a:r>
            <a:r>
              <a:rPr lang="en-US" sz="21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degli strumenti necessari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19052" y="3532828"/>
            <a:ext cx="2752168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b="true" sz="21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Copia</a:t>
            </a:r>
            <a:r>
              <a:rPr lang="en-US" sz="21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degli script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1953060" y="4417359"/>
            <a:ext cx="5140093" cy="777962"/>
            <a:chOff x="0" y="0"/>
            <a:chExt cx="6853457" cy="1037283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82811"/>
              <a:ext cx="213119" cy="276267"/>
              <a:chOff x="0" y="0"/>
              <a:chExt cx="37746" cy="48931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7746" cy="48931"/>
              </a:xfrm>
              <a:custGeom>
                <a:avLst/>
                <a:gdLst/>
                <a:ahLst/>
                <a:cxnLst/>
                <a:rect r="r" b="b" t="t" l="l"/>
                <a:pathLst>
                  <a:path h="48931" w="37746">
                    <a:moveTo>
                      <a:pt x="0" y="0"/>
                    </a:moveTo>
                    <a:lnTo>
                      <a:pt x="37746" y="0"/>
                    </a:lnTo>
                    <a:lnTo>
                      <a:pt x="37746" y="48931"/>
                    </a:lnTo>
                    <a:lnTo>
                      <a:pt x="0" y="4893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63000"/>
                    </a:srgbClr>
                  </a:gs>
                  <a:gs pos="100000">
                    <a:srgbClr val="FFC1C1">
                      <a:alpha val="1575"/>
                    </a:srgbClr>
                  </a:gs>
                </a:gsLst>
                <a:lin ang="0"/>
              </a:gra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0"/>
                <a:ext cx="37746" cy="489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429792" y="0"/>
              <a:ext cx="6423666" cy="451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4"/>
                </a:lnSpc>
                <a:spcBef>
                  <a:spcPct val="0"/>
                </a:spcBef>
              </a:pPr>
              <a:r>
                <a:rPr lang="en-US" sz="22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Adattamento al </a:t>
              </a:r>
              <a:r>
                <a:rPr lang="en-US" b="true" sz="222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filesystem</a:t>
              </a:r>
              <a:r>
                <a:rPr lang="en-US" sz="22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locale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461599" y="612410"/>
              <a:ext cx="5566215" cy="424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flipV="true">
            <a:off x="9491435" y="3653053"/>
            <a:ext cx="0" cy="711022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8" id="48"/>
          <p:cNvSpPr/>
          <p:nvPr/>
        </p:nvSpPr>
        <p:spPr>
          <a:xfrm>
            <a:off x="9450961" y="3692086"/>
            <a:ext cx="768091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9" id="49"/>
          <p:cNvSpPr txBox="true"/>
          <p:nvPr/>
        </p:nvSpPr>
        <p:spPr>
          <a:xfrm rot="0">
            <a:off x="8646479" y="7901014"/>
            <a:ext cx="2228752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Cartella di </a:t>
            </a:r>
            <a:r>
              <a:rPr lang="en-US" b="true" sz="21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Input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2801432" y="8479427"/>
            <a:ext cx="4636407" cy="328075"/>
            <a:chOff x="0" y="0"/>
            <a:chExt cx="1342453" cy="9499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42453" cy="94993"/>
            </a:xfrm>
            <a:custGeom>
              <a:avLst/>
              <a:gdLst/>
              <a:ahLst/>
              <a:cxnLst/>
              <a:rect r="r" b="b" t="t" l="l"/>
              <a:pathLst>
                <a:path h="94993" w="1342453">
                  <a:moveTo>
                    <a:pt x="0" y="0"/>
                  </a:moveTo>
                  <a:lnTo>
                    <a:pt x="1342453" y="0"/>
                  </a:lnTo>
                  <a:lnTo>
                    <a:pt x="1342453" y="94993"/>
                  </a:lnTo>
                  <a:lnTo>
                    <a:pt x="0" y="94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0"/>
              <a:ext cx="1342453" cy="94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53" id="53"/>
          <p:cNvSpPr/>
          <p:nvPr/>
        </p:nvSpPr>
        <p:spPr>
          <a:xfrm flipH="true" flipV="true">
            <a:off x="11089567" y="8648245"/>
            <a:ext cx="1711865" cy="4223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4" id="54"/>
          <p:cNvSpPr txBox="true"/>
          <p:nvPr/>
        </p:nvSpPr>
        <p:spPr>
          <a:xfrm rot="0">
            <a:off x="8646479" y="8488987"/>
            <a:ext cx="2443088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2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Cartella di </a:t>
            </a:r>
            <a:r>
              <a:rPr lang="en-US" b="true" sz="21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output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836705" y="7174607"/>
            <a:ext cx="7611806" cy="1363494"/>
            <a:chOff x="0" y="0"/>
            <a:chExt cx="10149074" cy="1817992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85487"/>
              <a:ext cx="315602" cy="285197"/>
              <a:chOff x="0" y="0"/>
              <a:chExt cx="54147" cy="4893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54147" cy="48931"/>
              </a:xfrm>
              <a:custGeom>
                <a:avLst/>
                <a:gdLst/>
                <a:ahLst/>
                <a:cxnLst/>
                <a:rect r="r" b="b" t="t" l="l"/>
                <a:pathLst>
                  <a:path h="48931" w="54147">
                    <a:moveTo>
                      <a:pt x="0" y="0"/>
                    </a:moveTo>
                    <a:lnTo>
                      <a:pt x="54147" y="0"/>
                    </a:lnTo>
                    <a:lnTo>
                      <a:pt x="54147" y="48931"/>
                    </a:lnTo>
                    <a:lnTo>
                      <a:pt x="0" y="4893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63000"/>
                    </a:srgbClr>
                  </a:gs>
                  <a:gs pos="100000">
                    <a:srgbClr val="FFC1C1">
                      <a:alpha val="1575"/>
                    </a:srgbClr>
                  </a:gs>
                </a:gsLst>
                <a:lin ang="0"/>
              </a:gra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0"/>
                <a:ext cx="54147" cy="489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636465" y="19050"/>
              <a:ext cx="9512609" cy="437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2"/>
                </a:lnSpc>
                <a:spcBef>
                  <a:spcPct val="0"/>
                </a:spcBef>
              </a:pPr>
              <a:r>
                <a:rPr lang="en-US" sz="229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Configurazione automatizzata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683567" y="641731"/>
              <a:ext cx="8242837" cy="1176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74"/>
                </a:lnSpc>
                <a:spcBef>
                  <a:spcPct val="0"/>
                </a:spcBef>
              </a:pPr>
              <a:r>
                <a:rPr lang="en-US" sz="210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Docker costruisce il container iniettando le </a:t>
              </a:r>
              <a:r>
                <a:rPr lang="en-US" b="true" sz="210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dipendenze</a:t>
              </a:r>
              <a:r>
                <a:rPr lang="en-US" sz="210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e impostando un ambiente di esecuzione semplice ed </a:t>
              </a:r>
              <a:r>
                <a:rPr lang="en-US" b="true" sz="210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intuitivo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38436" y="659304"/>
            <a:ext cx="1411129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Entrypoint.sh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076516" y="3939373"/>
            <a:ext cx="8016637" cy="4561231"/>
            <a:chOff x="0" y="0"/>
            <a:chExt cx="10688850" cy="60816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297485"/>
              <a:ext cx="10688850" cy="5784156"/>
            </a:xfrm>
            <a:custGeom>
              <a:avLst/>
              <a:gdLst/>
              <a:ahLst/>
              <a:cxnLst/>
              <a:rect r="r" b="b" t="t" l="l"/>
              <a:pathLst>
                <a:path h="5784156" w="10688850">
                  <a:moveTo>
                    <a:pt x="0" y="0"/>
                  </a:moveTo>
                  <a:lnTo>
                    <a:pt x="10688850" y="0"/>
                  </a:lnTo>
                  <a:lnTo>
                    <a:pt x="10688850" y="5784156"/>
                  </a:lnTo>
                  <a:lnTo>
                    <a:pt x="0" y="5784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88850" cy="297485"/>
            </a:xfrm>
            <a:custGeom>
              <a:avLst/>
              <a:gdLst/>
              <a:ahLst/>
              <a:cxnLst/>
              <a:rect r="r" b="b" t="t" l="l"/>
              <a:pathLst>
                <a:path h="297485" w="10688850">
                  <a:moveTo>
                    <a:pt x="0" y="0"/>
                  </a:moveTo>
                  <a:lnTo>
                    <a:pt x="10688850" y="0"/>
                  </a:lnTo>
                  <a:lnTo>
                    <a:pt x="10688850" y="297485"/>
                  </a:lnTo>
                  <a:lnTo>
                    <a:pt x="0" y="297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6336" r="0" b="-2187603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089024" y="7052832"/>
            <a:ext cx="6716172" cy="250278"/>
            <a:chOff x="0" y="0"/>
            <a:chExt cx="1909066" cy="711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09066" cy="71141"/>
            </a:xfrm>
            <a:custGeom>
              <a:avLst/>
              <a:gdLst/>
              <a:ahLst/>
              <a:cxnLst/>
              <a:rect r="r" b="b" t="t" l="l"/>
              <a:pathLst>
                <a:path h="71141" w="1909066">
                  <a:moveTo>
                    <a:pt x="0" y="0"/>
                  </a:moveTo>
                  <a:lnTo>
                    <a:pt x="1909066" y="0"/>
                  </a:lnTo>
                  <a:lnTo>
                    <a:pt x="1909066" y="71141"/>
                  </a:lnTo>
                  <a:lnTo>
                    <a:pt x="0" y="711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909066" cy="71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89024" y="5819528"/>
            <a:ext cx="8004129" cy="318902"/>
            <a:chOff x="0" y="0"/>
            <a:chExt cx="2275167" cy="906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75167" cy="90648"/>
            </a:xfrm>
            <a:custGeom>
              <a:avLst/>
              <a:gdLst/>
              <a:ahLst/>
              <a:cxnLst/>
              <a:rect r="r" b="b" t="t" l="l"/>
              <a:pathLst>
                <a:path h="90648" w="2275167">
                  <a:moveTo>
                    <a:pt x="0" y="0"/>
                  </a:moveTo>
                  <a:lnTo>
                    <a:pt x="2275167" y="0"/>
                  </a:lnTo>
                  <a:lnTo>
                    <a:pt x="2275167" y="90648"/>
                  </a:lnTo>
                  <a:lnTo>
                    <a:pt x="0" y="90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2275167" cy="9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035356" y="8217510"/>
            <a:ext cx="1826458" cy="283094"/>
            <a:chOff x="0" y="0"/>
            <a:chExt cx="519169" cy="804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9169" cy="80469"/>
            </a:xfrm>
            <a:custGeom>
              <a:avLst/>
              <a:gdLst/>
              <a:ahLst/>
              <a:cxnLst/>
              <a:rect r="r" b="b" t="t" l="l"/>
              <a:pathLst>
                <a:path h="80469" w="519169">
                  <a:moveTo>
                    <a:pt x="0" y="0"/>
                  </a:moveTo>
                  <a:lnTo>
                    <a:pt x="519169" y="0"/>
                  </a:lnTo>
                  <a:lnTo>
                    <a:pt x="519169" y="80469"/>
                  </a:lnTo>
                  <a:lnTo>
                    <a:pt x="0" y="80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519169" cy="80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333701" y="4857529"/>
            <a:ext cx="1934648" cy="284399"/>
            <a:chOff x="0" y="0"/>
            <a:chExt cx="549922" cy="808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49922" cy="80840"/>
            </a:xfrm>
            <a:custGeom>
              <a:avLst/>
              <a:gdLst/>
              <a:ahLst/>
              <a:cxnLst/>
              <a:rect r="r" b="b" t="t" l="l"/>
              <a:pathLst>
                <a:path h="80840" w="549922">
                  <a:moveTo>
                    <a:pt x="0" y="0"/>
                  </a:moveTo>
                  <a:lnTo>
                    <a:pt x="549922" y="0"/>
                  </a:lnTo>
                  <a:lnTo>
                    <a:pt x="549922" y="80840"/>
                  </a:lnTo>
                  <a:lnTo>
                    <a:pt x="0" y="80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1BFF">
                      <a:alpha val="100000"/>
                    </a:srgbClr>
                  </a:gs>
                  <a:gs pos="50000">
                    <a:srgbClr val="C2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549922" cy="80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H="true">
            <a:off x="7703137" y="7177971"/>
            <a:ext cx="1385887" cy="0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2" id="32"/>
          <p:cNvSpPr/>
          <p:nvPr/>
        </p:nvSpPr>
        <p:spPr>
          <a:xfrm flipH="true">
            <a:off x="6744393" y="5969454"/>
            <a:ext cx="2344630" cy="9525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 flipH="true">
            <a:off x="7470692" y="8349532"/>
            <a:ext cx="1564664" cy="2571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8028010" y="4999729"/>
            <a:ext cx="1305691" cy="9525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1533832" y="3851719"/>
            <a:ext cx="5389433" cy="10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Verifica l’esistenza delle </a:t>
            </a:r>
            <a:r>
              <a:rPr lang="en-US" b="true" sz="23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directory</a:t>
            </a: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se necessario procede alla creazione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33832" y="5798987"/>
            <a:ext cx="5210561" cy="35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Termina lo script in caso di </a:t>
            </a:r>
            <a:r>
              <a:rPr lang="en-US" b="true" sz="23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errore</a:t>
            </a: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3521" y="8172111"/>
            <a:ext cx="6397172" cy="35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Mantiene attivo lo script finchè lo è tshark 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147432" y="6997979"/>
            <a:ext cx="4555705" cy="35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Avvio di </a:t>
            </a:r>
            <a:r>
              <a:rPr lang="en-US" b="true" sz="23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tshark</a:t>
            </a: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 background  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80435" y="1858870"/>
            <a:ext cx="10991414" cy="1158383"/>
            <a:chOff x="0" y="0"/>
            <a:chExt cx="14655218" cy="1544511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126142"/>
              <a:ext cx="297343" cy="285197"/>
              <a:chOff x="0" y="0"/>
              <a:chExt cx="51015" cy="48931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1015" cy="48931"/>
              </a:xfrm>
              <a:custGeom>
                <a:avLst/>
                <a:gdLst/>
                <a:ahLst/>
                <a:cxnLst/>
                <a:rect r="r" b="b" t="t" l="l"/>
                <a:pathLst>
                  <a:path h="48931" w="51015">
                    <a:moveTo>
                      <a:pt x="0" y="0"/>
                    </a:moveTo>
                    <a:lnTo>
                      <a:pt x="51015" y="0"/>
                    </a:lnTo>
                    <a:lnTo>
                      <a:pt x="51015" y="48931"/>
                    </a:lnTo>
                    <a:lnTo>
                      <a:pt x="0" y="4893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63000"/>
                    </a:srgbClr>
                  </a:gs>
                  <a:gs pos="100000">
                    <a:srgbClr val="FFC1C1">
                      <a:alpha val="1575"/>
                    </a:srgbClr>
                  </a:gs>
                </a:gsLst>
                <a:lin ang="0"/>
              </a:gra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0"/>
                <a:ext cx="51015" cy="48931"/>
              </a:xfrm>
              <a:prstGeom prst="rect">
                <a:avLst/>
              </a:prstGeom>
            </p:spPr>
            <p:txBody>
              <a:bodyPr anchor="ctr" rtlCol="false" tIns="58487" lIns="58487" bIns="58487" rIns="58487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542681" y="0"/>
              <a:ext cx="14112537" cy="537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4"/>
                </a:lnSpc>
                <a:spcBef>
                  <a:spcPct val="0"/>
                </a:spcBef>
              </a:pPr>
              <a:r>
                <a:rPr lang="en-US" sz="269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Avvio dello sniffing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612560" y="641731"/>
              <a:ext cx="12228752" cy="9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8"/>
                </a:lnSpc>
                <a:spcBef>
                  <a:spcPct val="0"/>
                </a:spcBef>
              </a:pPr>
              <a:r>
                <a:rPr lang="en-US" sz="240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Il container, dopo aver determinato automaticamente l’</a:t>
              </a:r>
              <a:r>
                <a:rPr lang="en-US" b="true" sz="240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interfaccia</a:t>
              </a:r>
              <a:r>
                <a:rPr lang="en-US" sz="240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di rete dell’host, inizia la </a:t>
              </a:r>
              <a:r>
                <a:rPr lang="en-US" b="true" sz="240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cattura</a:t>
              </a:r>
              <a:r>
                <a:rPr lang="en-US" sz="240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dei pacchetti...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6923265" y="4355494"/>
            <a:ext cx="1189193" cy="0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8068493" y="4321129"/>
            <a:ext cx="0" cy="719081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119437" y="3270142"/>
            <a:ext cx="12455300" cy="1873358"/>
          </a:xfrm>
          <a:custGeom>
            <a:avLst/>
            <a:gdLst/>
            <a:ahLst/>
            <a:cxnLst/>
            <a:rect r="r" b="b" t="t" l="l"/>
            <a:pathLst>
              <a:path h="1873358" w="12455300">
                <a:moveTo>
                  <a:pt x="0" y="0"/>
                </a:moveTo>
                <a:lnTo>
                  <a:pt x="12455300" y="0"/>
                </a:lnTo>
                <a:lnTo>
                  <a:pt x="12455300" y="1873358"/>
                </a:lnTo>
                <a:lnTo>
                  <a:pt x="0" y="1873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85969" y="5758514"/>
            <a:ext cx="7249519" cy="2972824"/>
          </a:xfrm>
          <a:custGeom>
            <a:avLst/>
            <a:gdLst/>
            <a:ahLst/>
            <a:cxnLst/>
            <a:rect r="r" b="b" t="t" l="l"/>
            <a:pathLst>
              <a:path h="2972824" w="7249519">
                <a:moveTo>
                  <a:pt x="0" y="0"/>
                </a:moveTo>
                <a:lnTo>
                  <a:pt x="7249518" y="0"/>
                </a:lnTo>
                <a:lnTo>
                  <a:pt x="7249518" y="2972824"/>
                </a:lnTo>
                <a:lnTo>
                  <a:pt x="0" y="2972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82096" y="663364"/>
            <a:ext cx="2523808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Monitoraggio  scritture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10915" y="1877265"/>
            <a:ext cx="251793" cy="213898"/>
            <a:chOff x="0" y="0"/>
            <a:chExt cx="57600" cy="489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600" cy="48931"/>
            </a:xfrm>
            <a:custGeom>
              <a:avLst/>
              <a:gdLst/>
              <a:ahLst/>
              <a:cxnLst/>
              <a:rect r="r" b="b" t="t" l="l"/>
              <a:pathLst>
                <a:path h="48931" w="57600">
                  <a:moveTo>
                    <a:pt x="0" y="0"/>
                  </a:moveTo>
                  <a:lnTo>
                    <a:pt x="57600" y="0"/>
                  </a:lnTo>
                  <a:lnTo>
                    <a:pt x="57600" y="48931"/>
                  </a:lnTo>
                  <a:lnTo>
                    <a:pt x="0" y="4893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57600" cy="48931"/>
            </a:xfrm>
            <a:prstGeom prst="rect">
              <a:avLst/>
            </a:prstGeom>
          </p:spPr>
          <p:txBody>
            <a:bodyPr anchor="ctr" rtlCol="false" tIns="58487" lIns="58487" bIns="58487" rIns="58487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13219" y="1822693"/>
            <a:ext cx="8568280" cy="39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4"/>
              </a:lnSpc>
              <a:spcBef>
                <a:spcPct val="0"/>
              </a:spcBef>
            </a:pPr>
            <a:r>
              <a:rPr lang="en-US" sz="26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 ogni pacchetto pronto...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5645" y="2296848"/>
            <a:ext cx="7424560" cy="59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4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iNotify </a:t>
            </a:r>
            <a:r>
              <a:rPr lang="en-US" b="true" sz="210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monitora</a:t>
            </a:r>
            <a:r>
              <a:rPr lang="en-US" sz="21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gli eventi di “close_write” all’interno della cartella INPUT e ne </a:t>
            </a:r>
            <a:r>
              <a:rPr lang="en-US" b="true" sz="210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lancia</a:t>
            </a:r>
            <a:r>
              <a:rPr lang="en-US" sz="21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la conversione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119437" y="4510949"/>
            <a:ext cx="4675674" cy="356441"/>
            <a:chOff x="0" y="0"/>
            <a:chExt cx="1184542" cy="903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4542" cy="90301"/>
            </a:xfrm>
            <a:custGeom>
              <a:avLst/>
              <a:gdLst/>
              <a:ahLst/>
              <a:cxnLst/>
              <a:rect r="r" b="b" t="t" l="l"/>
              <a:pathLst>
                <a:path h="90301" w="1184542">
                  <a:moveTo>
                    <a:pt x="0" y="0"/>
                  </a:moveTo>
                  <a:lnTo>
                    <a:pt x="1184542" y="0"/>
                  </a:lnTo>
                  <a:lnTo>
                    <a:pt x="1184542" y="90301"/>
                  </a:lnTo>
                  <a:lnTo>
                    <a:pt x="0" y="90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184542" cy="90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H="true">
            <a:off x="4615974" y="4689169"/>
            <a:ext cx="503463" cy="5475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7" id="27"/>
          <p:cNvSpPr txBox="true"/>
          <p:nvPr/>
        </p:nvSpPr>
        <p:spPr>
          <a:xfrm rot="0">
            <a:off x="260395" y="4524923"/>
            <a:ext cx="4355579" cy="3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7"/>
              </a:lnSpc>
              <a:spcBef>
                <a:spcPct val="0"/>
              </a:spcBef>
            </a:pPr>
            <a:r>
              <a:rPr lang="en-US" sz="22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Funzione di post-processing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8213" y="6213974"/>
            <a:ext cx="5248751" cy="37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Esempio di esecuzione di </a:t>
            </a:r>
            <a:r>
              <a:rPr lang="en-US" b="true" sz="25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iNotify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610915" y="6283795"/>
            <a:ext cx="251793" cy="213898"/>
            <a:chOff x="0" y="0"/>
            <a:chExt cx="57600" cy="4893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600" cy="48931"/>
            </a:xfrm>
            <a:custGeom>
              <a:avLst/>
              <a:gdLst/>
              <a:ahLst/>
              <a:cxnLst/>
              <a:rect r="r" b="b" t="t" l="l"/>
              <a:pathLst>
                <a:path h="48931" w="57600">
                  <a:moveTo>
                    <a:pt x="0" y="0"/>
                  </a:moveTo>
                  <a:lnTo>
                    <a:pt x="57600" y="0"/>
                  </a:lnTo>
                  <a:lnTo>
                    <a:pt x="57600" y="48931"/>
                  </a:lnTo>
                  <a:lnTo>
                    <a:pt x="0" y="4893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57600" cy="48931"/>
            </a:xfrm>
            <a:prstGeom prst="rect">
              <a:avLst/>
            </a:prstGeom>
          </p:spPr>
          <p:txBody>
            <a:bodyPr anchor="ctr" rtlCol="false" tIns="58487" lIns="58487" bIns="58487" rIns="58487"/>
            <a:lstStyle/>
            <a:p>
              <a:pPr algn="ctr">
                <a:lnSpc>
                  <a:spcPts val="1917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31838" y="2920138"/>
            <a:ext cx="9372823" cy="5755744"/>
            <a:chOff x="0" y="0"/>
            <a:chExt cx="12497097" cy="76743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347811"/>
              <a:ext cx="12497097" cy="7326515"/>
            </a:xfrm>
            <a:custGeom>
              <a:avLst/>
              <a:gdLst/>
              <a:ahLst/>
              <a:cxnLst/>
              <a:rect r="r" b="b" t="t" l="l"/>
              <a:pathLst>
                <a:path h="7326515" w="12497097">
                  <a:moveTo>
                    <a:pt x="0" y="0"/>
                  </a:moveTo>
                  <a:lnTo>
                    <a:pt x="12497097" y="0"/>
                  </a:lnTo>
                  <a:lnTo>
                    <a:pt x="12497097" y="7326514"/>
                  </a:lnTo>
                  <a:lnTo>
                    <a:pt x="0" y="7326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497097" cy="347811"/>
            </a:xfrm>
            <a:custGeom>
              <a:avLst/>
              <a:gdLst/>
              <a:ahLst/>
              <a:cxnLst/>
              <a:rect r="r" b="b" t="t" l="l"/>
              <a:pathLst>
                <a:path h="347811" w="12497097">
                  <a:moveTo>
                    <a:pt x="0" y="0"/>
                  </a:moveTo>
                  <a:lnTo>
                    <a:pt x="12497097" y="0"/>
                  </a:lnTo>
                  <a:lnTo>
                    <a:pt x="12497097" y="347811"/>
                  </a:lnTo>
                  <a:lnTo>
                    <a:pt x="0" y="347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6336" r="0" b="-218760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9011" y="632178"/>
            <a:ext cx="2369979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Conversione formato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31115" y="3932954"/>
            <a:ext cx="6009067" cy="268889"/>
            <a:chOff x="0" y="0"/>
            <a:chExt cx="2637955" cy="1180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37955" cy="118041"/>
            </a:xfrm>
            <a:custGeom>
              <a:avLst/>
              <a:gdLst/>
              <a:ahLst/>
              <a:cxnLst/>
              <a:rect r="r" b="b" t="t" l="l"/>
              <a:pathLst>
                <a:path h="118041" w="2637955">
                  <a:moveTo>
                    <a:pt x="0" y="0"/>
                  </a:moveTo>
                  <a:lnTo>
                    <a:pt x="2637955" y="0"/>
                  </a:lnTo>
                  <a:lnTo>
                    <a:pt x="2637955" y="118041"/>
                  </a:lnTo>
                  <a:lnTo>
                    <a:pt x="0" y="1180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2637955" cy="118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431302" y="7574927"/>
            <a:ext cx="7065032" cy="308658"/>
            <a:chOff x="0" y="0"/>
            <a:chExt cx="3101519" cy="1354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01519" cy="135499"/>
            </a:xfrm>
            <a:custGeom>
              <a:avLst/>
              <a:gdLst/>
              <a:ahLst/>
              <a:cxnLst/>
              <a:rect r="r" b="b" t="t" l="l"/>
              <a:pathLst>
                <a:path h="135499" w="3101519">
                  <a:moveTo>
                    <a:pt x="0" y="0"/>
                  </a:moveTo>
                  <a:lnTo>
                    <a:pt x="3101519" y="0"/>
                  </a:lnTo>
                  <a:lnTo>
                    <a:pt x="3101519" y="135499"/>
                  </a:lnTo>
                  <a:lnTo>
                    <a:pt x="0" y="135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FFEF1B">
                      <a:alpha val="100000"/>
                    </a:srgbClr>
                  </a:gs>
                  <a:gs pos="50000">
                    <a:srgbClr val="E4E3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3101519" cy="135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431302" y="5734322"/>
            <a:ext cx="8384656" cy="331041"/>
            <a:chOff x="0" y="0"/>
            <a:chExt cx="3680828" cy="1453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680828" cy="145326"/>
            </a:xfrm>
            <a:custGeom>
              <a:avLst/>
              <a:gdLst/>
              <a:ahLst/>
              <a:cxnLst/>
              <a:rect r="r" b="b" t="t" l="l"/>
              <a:pathLst>
                <a:path h="145326" w="3680828">
                  <a:moveTo>
                    <a:pt x="0" y="0"/>
                  </a:moveTo>
                  <a:lnTo>
                    <a:pt x="3680828" y="0"/>
                  </a:lnTo>
                  <a:lnTo>
                    <a:pt x="3680828" y="145326"/>
                  </a:lnTo>
                  <a:lnTo>
                    <a:pt x="0" y="145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3680828" cy="145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195775" y="3891210"/>
            <a:ext cx="2947931" cy="33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  <a:spcBef>
                <a:spcPct val="0"/>
              </a:spcBef>
            </a:pPr>
            <a:r>
              <a:rPr lang="en-US" b="true" sz="2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1</a:t>
            </a:r>
            <a:r>
              <a:rPr lang="en-US" sz="22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pcap → json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06330" y="1600294"/>
            <a:ext cx="8104702" cy="1138008"/>
            <a:chOff x="0" y="0"/>
            <a:chExt cx="10806269" cy="151734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85487"/>
              <a:ext cx="336038" cy="285197"/>
              <a:chOff x="0" y="0"/>
              <a:chExt cx="57653" cy="4893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7653" cy="48931"/>
              </a:xfrm>
              <a:custGeom>
                <a:avLst/>
                <a:gdLst/>
                <a:ahLst/>
                <a:cxnLst/>
                <a:rect r="r" b="b" t="t" l="l"/>
                <a:pathLst>
                  <a:path h="48931" w="57653">
                    <a:moveTo>
                      <a:pt x="0" y="0"/>
                    </a:moveTo>
                    <a:lnTo>
                      <a:pt x="57653" y="0"/>
                    </a:lnTo>
                    <a:lnTo>
                      <a:pt x="57653" y="48931"/>
                    </a:lnTo>
                    <a:lnTo>
                      <a:pt x="0" y="4893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63000"/>
                    </a:srgbClr>
                  </a:gs>
                  <a:gs pos="100000">
                    <a:srgbClr val="FFC1C1">
                      <a:alpha val="1575"/>
                    </a:srgbClr>
                  </a:gs>
                </a:gsLst>
                <a:lin ang="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0"/>
                <a:ext cx="57653" cy="489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677679" y="19050"/>
              <a:ext cx="10128590" cy="437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2"/>
                </a:lnSpc>
                <a:spcBef>
                  <a:spcPct val="0"/>
                </a:spcBef>
              </a:pPr>
              <a:r>
                <a:rPr lang="en-US" sz="229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 funzione bash </a:t>
              </a:r>
              <a:r>
                <a:rPr lang="en-US" b="true" sz="229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process_file()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27831" y="651256"/>
              <a:ext cx="8776595" cy="866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0"/>
                </a:lnSpc>
                <a:spcBef>
                  <a:spcPct val="0"/>
                </a:spcBef>
              </a:pPr>
              <a:r>
                <a:rPr lang="en-US" sz="230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Si occupa di tutto il </a:t>
              </a:r>
              <a:r>
                <a:rPr lang="en-US" b="true" sz="230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workflow</a:t>
              </a:r>
              <a:r>
                <a:rPr lang="en-US" sz="230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che il pacchetto attraversa una volta completato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564698" y="5744588"/>
            <a:ext cx="3032183" cy="33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  <a:spcBef>
                <a:spcPct val="0"/>
              </a:spcBef>
            </a:pPr>
            <a:r>
              <a:rPr lang="en-US" b="true" sz="2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2</a:t>
            </a:r>
            <a:r>
              <a:rPr lang="en-US" sz="22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json → UDM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454737" y="7421526"/>
            <a:ext cx="3568970" cy="64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  <a:spcBef>
                <a:spcPct val="0"/>
              </a:spcBef>
            </a:pPr>
            <a:r>
              <a:rPr lang="en-US" b="true" sz="2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3</a:t>
            </a:r>
            <a:r>
              <a:rPr lang="en-US" sz="22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invio dei risultati a Chronicle</a:t>
            </a:r>
          </a:p>
        </p:txBody>
      </p:sp>
      <p:sp>
        <p:nvSpPr>
          <p:cNvPr name="AutoShape 37" id="37"/>
          <p:cNvSpPr/>
          <p:nvPr/>
        </p:nvSpPr>
        <p:spPr>
          <a:xfrm flipH="true" flipV="true">
            <a:off x="6143706" y="4060908"/>
            <a:ext cx="2287409" cy="6490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8" id="38"/>
          <p:cNvSpPr/>
          <p:nvPr/>
        </p:nvSpPr>
        <p:spPr>
          <a:xfrm flipH="true">
            <a:off x="5596881" y="5914287"/>
            <a:ext cx="2834234" cy="0"/>
          </a:xfrm>
          <a:prstGeom prst="line">
            <a:avLst/>
          </a:prstGeom>
          <a:ln cap="flat" w="19050">
            <a:solidFill>
              <a:srgbClr val="1DE2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9" id="39"/>
          <p:cNvSpPr/>
          <p:nvPr/>
        </p:nvSpPr>
        <p:spPr>
          <a:xfrm flipH="true">
            <a:off x="6023707" y="7743625"/>
            <a:ext cx="2407407" cy="0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40" id="40"/>
          <p:cNvGrpSpPr/>
          <p:nvPr/>
        </p:nvGrpSpPr>
        <p:grpSpPr>
          <a:xfrm rot="0">
            <a:off x="1088671" y="9151351"/>
            <a:ext cx="225963" cy="213898"/>
            <a:chOff x="0" y="0"/>
            <a:chExt cx="51691" cy="4893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1691" cy="48931"/>
            </a:xfrm>
            <a:custGeom>
              <a:avLst/>
              <a:gdLst/>
              <a:ahLst/>
              <a:cxnLst/>
              <a:rect r="r" b="b" t="t" l="l"/>
              <a:pathLst>
                <a:path h="48931" w="51691">
                  <a:moveTo>
                    <a:pt x="0" y="0"/>
                  </a:moveTo>
                  <a:lnTo>
                    <a:pt x="51691" y="0"/>
                  </a:lnTo>
                  <a:lnTo>
                    <a:pt x="51691" y="48931"/>
                  </a:lnTo>
                  <a:lnTo>
                    <a:pt x="0" y="4893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51691" cy="48931"/>
            </a:xfrm>
            <a:prstGeom prst="rect">
              <a:avLst/>
            </a:prstGeom>
          </p:spPr>
          <p:txBody>
            <a:bodyPr anchor="ctr" rtlCol="false" tIns="58487" lIns="58487" bIns="58487" rIns="58487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471996" y="9102645"/>
            <a:ext cx="6640444" cy="33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84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Rimozione file processati in caso di successo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96146" y="659271"/>
            <a:ext cx="2495709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Conversione manuale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25412" y="5859569"/>
            <a:ext cx="10744528" cy="2987408"/>
            <a:chOff x="0" y="0"/>
            <a:chExt cx="14326037" cy="39832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383793"/>
              <a:ext cx="14326037" cy="3599417"/>
            </a:xfrm>
            <a:custGeom>
              <a:avLst/>
              <a:gdLst/>
              <a:ahLst/>
              <a:cxnLst/>
              <a:rect r="r" b="b" t="t" l="l"/>
              <a:pathLst>
                <a:path h="3599417" w="14326037">
                  <a:moveTo>
                    <a:pt x="0" y="0"/>
                  </a:moveTo>
                  <a:lnTo>
                    <a:pt x="14326037" y="0"/>
                  </a:lnTo>
                  <a:lnTo>
                    <a:pt x="14326037" y="3599417"/>
                  </a:lnTo>
                  <a:lnTo>
                    <a:pt x="0" y="3599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26037" cy="383793"/>
            </a:xfrm>
            <a:custGeom>
              <a:avLst/>
              <a:gdLst/>
              <a:ahLst/>
              <a:cxnLst/>
              <a:rect r="r" b="b" t="t" l="l"/>
              <a:pathLst>
                <a:path h="383793" w="14326037">
                  <a:moveTo>
                    <a:pt x="0" y="0"/>
                  </a:moveTo>
                  <a:lnTo>
                    <a:pt x="14326037" y="0"/>
                  </a:lnTo>
                  <a:lnTo>
                    <a:pt x="14326037" y="383793"/>
                  </a:lnTo>
                  <a:lnTo>
                    <a:pt x="0" y="383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1247" r="0" b="-2272642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822372" y="3842039"/>
            <a:ext cx="9716118" cy="1177455"/>
            <a:chOff x="0" y="0"/>
            <a:chExt cx="12954825" cy="15699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360550"/>
              <a:ext cx="12954825" cy="1209390"/>
            </a:xfrm>
            <a:custGeom>
              <a:avLst/>
              <a:gdLst/>
              <a:ahLst/>
              <a:cxnLst/>
              <a:rect r="r" b="b" t="t" l="l"/>
              <a:pathLst>
                <a:path h="1209390" w="12954825">
                  <a:moveTo>
                    <a:pt x="0" y="0"/>
                  </a:moveTo>
                  <a:lnTo>
                    <a:pt x="12954825" y="0"/>
                  </a:lnTo>
                  <a:lnTo>
                    <a:pt x="12954825" y="1209390"/>
                  </a:lnTo>
                  <a:lnTo>
                    <a:pt x="0" y="1209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954825" cy="360550"/>
            </a:xfrm>
            <a:custGeom>
              <a:avLst/>
              <a:gdLst/>
              <a:ahLst/>
              <a:cxnLst/>
              <a:rect r="r" b="b" t="t" l="l"/>
              <a:pathLst>
                <a:path h="360550" w="12954825">
                  <a:moveTo>
                    <a:pt x="0" y="0"/>
                  </a:moveTo>
                  <a:lnTo>
                    <a:pt x="12954825" y="0"/>
                  </a:lnTo>
                  <a:lnTo>
                    <a:pt x="12954825" y="360550"/>
                  </a:lnTo>
                  <a:lnTo>
                    <a:pt x="0" y="36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6336" r="0" b="-2187603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62708" y="1672554"/>
            <a:ext cx="9277365" cy="1255292"/>
            <a:chOff x="0" y="0"/>
            <a:chExt cx="12369820" cy="167372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102913"/>
              <a:ext cx="384659" cy="343330"/>
              <a:chOff x="0" y="0"/>
              <a:chExt cx="54821" cy="4893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4821" cy="48931"/>
              </a:xfrm>
              <a:custGeom>
                <a:avLst/>
                <a:gdLst/>
                <a:ahLst/>
                <a:cxnLst/>
                <a:rect r="r" b="b" t="t" l="l"/>
                <a:pathLst>
                  <a:path h="48931" w="54821">
                    <a:moveTo>
                      <a:pt x="0" y="0"/>
                    </a:moveTo>
                    <a:lnTo>
                      <a:pt x="54821" y="0"/>
                    </a:lnTo>
                    <a:lnTo>
                      <a:pt x="54821" y="48931"/>
                    </a:lnTo>
                    <a:lnTo>
                      <a:pt x="0" y="4893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63000"/>
                    </a:srgbClr>
                  </a:gs>
                  <a:gs pos="100000">
                    <a:srgbClr val="FFC1C1">
                      <a:alpha val="1575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0"/>
                <a:ext cx="54821" cy="489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775732" y="9525"/>
              <a:ext cx="11594089" cy="539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88"/>
                </a:lnSpc>
                <a:spcBef>
                  <a:spcPct val="0"/>
                </a:spcBef>
              </a:pPr>
              <a:r>
                <a:rPr lang="en-US" sz="276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 funzione bash </a:t>
              </a:r>
              <a:r>
                <a:rPr lang="en-US" b="true" sz="276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recover_pending_files()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833140" y="761071"/>
              <a:ext cx="10046474" cy="912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07"/>
                </a:lnSpc>
                <a:spcBef>
                  <a:spcPct val="0"/>
                </a:spcBef>
              </a:pPr>
              <a:r>
                <a:rPr lang="en-US" sz="24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Questa funzione opera in modo analogo alla precedente, ma sui file già presenti nella cartella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920002" y="4138356"/>
            <a:ext cx="5337328" cy="59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94"/>
              </a:lnSpc>
              <a:spcBef>
                <a:spcPct val="0"/>
              </a:spcBef>
            </a:pPr>
            <a:r>
              <a:rPr lang="en-US" sz="21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questo modo si </a:t>
            </a:r>
            <a:r>
              <a:rPr lang="en-US" b="true" sz="21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recuperano</a:t>
            </a:r>
            <a:r>
              <a:rPr lang="en-US" sz="21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file </a:t>
            </a:r>
            <a:r>
              <a:rPr lang="en-US" b="true" sz="21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interrotti</a:t>
            </a:r>
            <a:r>
              <a:rPr lang="en-US" sz="21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dalle esecuzioni precedenti...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42386" y="7199380"/>
            <a:ext cx="6422595" cy="30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... o se ne processano di </a:t>
            </a:r>
            <a:r>
              <a:rPr lang="en-US" b="true" sz="20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aggiunti</a:t>
            </a:r>
            <a:r>
              <a:rPr lang="en-US" sz="20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b="true" sz="20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manualmente</a:t>
            </a:r>
            <a:r>
              <a:rPr lang="en-US" sz="20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!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9210" y="1344212"/>
            <a:ext cx="16849580" cy="8326878"/>
          </a:xfrm>
          <a:custGeom>
            <a:avLst/>
            <a:gdLst/>
            <a:ahLst/>
            <a:cxnLst/>
            <a:rect r="r" b="b" t="t" l="l"/>
            <a:pathLst>
              <a:path h="8326878" w="16849580">
                <a:moveTo>
                  <a:pt x="0" y="0"/>
                </a:moveTo>
                <a:lnTo>
                  <a:pt x="16849580" y="0"/>
                </a:lnTo>
                <a:lnTo>
                  <a:pt x="16849580" y="8326878"/>
                </a:lnTo>
                <a:lnTo>
                  <a:pt x="0" y="8326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3" t="-10820" r="-1318" b="-473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97344" y="659304"/>
            <a:ext cx="1093311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 reale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76018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26146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1739696"/>
            <a:ext cx="18288000" cy="1637823"/>
            <a:chOff x="0" y="0"/>
            <a:chExt cx="4816593" cy="4313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431361"/>
            </a:xfrm>
            <a:custGeom>
              <a:avLst/>
              <a:gdLst/>
              <a:ahLst/>
              <a:cxnLst/>
              <a:rect r="r" b="b" t="t" l="l"/>
              <a:pathLst>
                <a:path h="4313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1361"/>
                  </a:lnTo>
                  <a:lnTo>
                    <a:pt x="0" y="431361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4816593" cy="431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1939" y="839796"/>
            <a:ext cx="649848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60343" y="2189984"/>
            <a:ext cx="12767313" cy="78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sviluppi futuri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62708" y="4110945"/>
            <a:ext cx="16396592" cy="1032555"/>
            <a:chOff x="0" y="0"/>
            <a:chExt cx="4318444" cy="27194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18444" cy="271949"/>
            </a:xfrm>
            <a:custGeom>
              <a:avLst/>
              <a:gdLst/>
              <a:ahLst/>
              <a:cxnLst/>
              <a:rect r="r" b="b" t="t" l="l"/>
              <a:pathLst>
                <a:path h="271949" w="4318444">
                  <a:moveTo>
                    <a:pt x="0" y="0"/>
                  </a:moveTo>
                  <a:lnTo>
                    <a:pt x="4318444" y="0"/>
                  </a:lnTo>
                  <a:lnTo>
                    <a:pt x="4318444" y="271949"/>
                  </a:lnTo>
                  <a:lnTo>
                    <a:pt x="0" y="271949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4318444" cy="271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60387" y="4272012"/>
            <a:ext cx="5015287" cy="355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31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MIGLIORAMENTO PARSING</a:t>
            </a:r>
          </a:p>
          <a:p>
            <a:pPr algn="ctr">
              <a:lnSpc>
                <a:spcPts val="3213"/>
              </a:lnSpc>
            </a:pPr>
          </a:p>
          <a:p>
            <a:pPr algn="ctr">
              <a:lnSpc>
                <a:spcPts val="2565"/>
              </a:lnSpc>
            </a:pP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Aggiunta di nuovi</a:t>
            </a:r>
          </a:p>
          <a:p>
            <a:pPr algn="ctr">
              <a:lnSpc>
                <a:spcPts val="2565"/>
              </a:lnSpc>
            </a:pPr>
            <a:r>
              <a:rPr lang="en-US" sz="23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protocolli</a:t>
            </a: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 campi</a:t>
            </a:r>
          </a:p>
          <a:p>
            <a:pPr algn="ctr">
              <a:lnSpc>
                <a:spcPts val="2565"/>
              </a:lnSpc>
            </a:pPr>
          </a:p>
          <a:p>
            <a:pPr algn="ctr">
              <a:lnSpc>
                <a:spcPts val="2565"/>
              </a:lnSpc>
            </a:pPr>
          </a:p>
          <a:p>
            <a:pPr algn="ctr">
              <a:lnSpc>
                <a:spcPts val="2565"/>
              </a:lnSpc>
            </a:pP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Maggiore flessibilità del parser per integrare  strutture peculiari di alcuni </a:t>
            </a:r>
            <a:r>
              <a:rPr lang="en-US" b="true" sz="23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pacchetti</a:t>
            </a:r>
            <a:r>
              <a:rPr lang="en-US" sz="23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applicativi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29629" y="4416203"/>
            <a:ext cx="6501906" cy="177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324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ACCESSO A CHRONICLE</a:t>
            </a:r>
          </a:p>
          <a:p>
            <a:pPr algn="ctr">
              <a:lnSpc>
                <a:spcPts val="2069"/>
              </a:lnSpc>
            </a:pPr>
          </a:p>
          <a:p>
            <a:pPr algn="ctr">
              <a:lnSpc>
                <a:spcPts val="3161"/>
              </a:lnSpc>
            </a:pPr>
          </a:p>
          <a:p>
            <a:pPr algn="ctr">
              <a:lnSpc>
                <a:spcPts val="2621"/>
              </a:lnSpc>
            </a:pPr>
            <a:r>
              <a:rPr lang="en-US" sz="242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Ottenere </a:t>
            </a:r>
            <a:r>
              <a:rPr lang="en-US" sz="242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API-KEY</a:t>
            </a:r>
            <a:r>
              <a:rPr lang="en-US" sz="242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Chronicle</a:t>
            </a:r>
          </a:p>
          <a:p>
            <a:pPr algn="ctr">
              <a:lnSpc>
                <a:spcPts val="2621"/>
              </a:lnSpc>
            </a:pPr>
            <a:r>
              <a:rPr lang="en-US" sz="242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 account Enterprise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31535" y="4224387"/>
            <a:ext cx="4527765" cy="4852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</a:pPr>
            <a:r>
              <a:rPr lang="en-US" sz="31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POTENZIAMENTO DEPLOYMENT</a:t>
            </a:r>
          </a:p>
          <a:p>
            <a:pPr algn="ctr">
              <a:lnSpc>
                <a:spcPts val="3213"/>
              </a:lnSpc>
            </a:pPr>
          </a:p>
          <a:p>
            <a:pPr algn="ctr">
              <a:lnSpc>
                <a:spcPts val="2565"/>
              </a:lnSpc>
            </a:pPr>
            <a:r>
              <a:rPr lang="en-US" sz="23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Riduzione </a:t>
            </a:r>
            <a:r>
              <a:rPr lang="en-US" sz="23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carico</a:t>
            </a:r>
            <a:r>
              <a:rPr lang="en-US" sz="23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CPU e aumento resistenza a </a:t>
            </a:r>
            <a:r>
              <a:rPr lang="en-US" sz="23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fault</a:t>
            </a:r>
          </a:p>
          <a:p>
            <a:pPr algn="ctr">
              <a:lnSpc>
                <a:spcPts val="2565"/>
              </a:lnSpc>
            </a:pPr>
          </a:p>
          <a:p>
            <a:pPr algn="ctr">
              <a:lnSpc>
                <a:spcPts val="2565"/>
              </a:lnSpc>
            </a:pPr>
          </a:p>
          <a:p>
            <a:pPr algn="ctr">
              <a:lnSpc>
                <a:spcPts val="2565"/>
              </a:lnSpc>
            </a:pPr>
            <a:r>
              <a:rPr lang="en-US" sz="23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Introduzione di un </a:t>
            </a:r>
            <a:r>
              <a:rPr lang="en-US" sz="23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Message</a:t>
            </a:r>
            <a:r>
              <a:rPr lang="en-US" sz="23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broker</a:t>
            </a:r>
            <a:r>
              <a:rPr lang="en-US" sz="23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velocizzare la pipeline</a:t>
            </a:r>
          </a:p>
          <a:p>
            <a:pPr algn="ctr">
              <a:lnSpc>
                <a:spcPts val="2565"/>
              </a:lnSpc>
            </a:pPr>
          </a:p>
          <a:p>
            <a:pPr algn="ctr">
              <a:lnSpc>
                <a:spcPts val="2565"/>
              </a:lnSpc>
            </a:pPr>
          </a:p>
          <a:p>
            <a:pPr algn="ctr">
              <a:lnSpc>
                <a:spcPts val="2565"/>
              </a:lnSpc>
            </a:pPr>
            <a:r>
              <a:rPr lang="en-US" sz="23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Introduzione </a:t>
            </a:r>
            <a:r>
              <a:rPr lang="en-US" sz="23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DB</a:t>
            </a:r>
            <a:r>
              <a:rPr lang="en-US" sz="23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2565"/>
              </a:lnSpc>
            </a:pPr>
            <a:r>
              <a:rPr lang="en-US" sz="23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 gestione </a:t>
            </a:r>
            <a:r>
              <a:rPr lang="en-US" b="true" sz="23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62708" y="4120470"/>
            <a:ext cx="16396592" cy="1039814"/>
            <a:chOff x="0" y="0"/>
            <a:chExt cx="4476876" cy="2839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76876" cy="283908"/>
            </a:xfrm>
            <a:custGeom>
              <a:avLst/>
              <a:gdLst/>
              <a:ahLst/>
              <a:cxnLst/>
              <a:rect r="r" b="b" t="t" l="l"/>
              <a:pathLst>
                <a:path h="283908" w="4476876">
                  <a:moveTo>
                    <a:pt x="0" y="0"/>
                  </a:moveTo>
                  <a:lnTo>
                    <a:pt x="4476876" y="0"/>
                  </a:lnTo>
                  <a:lnTo>
                    <a:pt x="4476876" y="283908"/>
                  </a:lnTo>
                  <a:lnTo>
                    <a:pt x="0" y="283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4476876" cy="283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229629" y="4120470"/>
            <a:ext cx="11029671" cy="1039814"/>
            <a:chOff x="0" y="0"/>
            <a:chExt cx="3011508" cy="2839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11508" cy="283908"/>
            </a:xfrm>
            <a:custGeom>
              <a:avLst/>
              <a:gdLst/>
              <a:ahLst/>
              <a:cxnLst/>
              <a:rect r="r" b="b" t="t" l="l"/>
              <a:pathLst>
                <a:path h="283908" w="3011508">
                  <a:moveTo>
                    <a:pt x="0" y="0"/>
                  </a:moveTo>
                  <a:lnTo>
                    <a:pt x="3011508" y="0"/>
                  </a:lnTo>
                  <a:lnTo>
                    <a:pt x="3011508" y="283908"/>
                  </a:lnTo>
                  <a:lnTo>
                    <a:pt x="0" y="283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3011508" cy="283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731535" y="4120470"/>
            <a:ext cx="4527765" cy="1039814"/>
            <a:chOff x="0" y="0"/>
            <a:chExt cx="1236247" cy="28390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6247" cy="283908"/>
            </a:xfrm>
            <a:custGeom>
              <a:avLst/>
              <a:gdLst/>
              <a:ahLst/>
              <a:cxnLst/>
              <a:rect r="r" b="b" t="t" l="l"/>
              <a:pathLst>
                <a:path h="283908" w="1236247">
                  <a:moveTo>
                    <a:pt x="0" y="0"/>
                  </a:moveTo>
                  <a:lnTo>
                    <a:pt x="1236247" y="0"/>
                  </a:lnTo>
                  <a:lnTo>
                    <a:pt x="1236247" y="283908"/>
                  </a:lnTo>
                  <a:lnTo>
                    <a:pt x="0" y="283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236247" cy="283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91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26146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70622" y="4035109"/>
            <a:ext cx="2481768" cy="2481768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44363" t="0" r="-44363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811506" y="2670037"/>
            <a:ext cx="8123443" cy="3463304"/>
          </a:xfrm>
          <a:custGeom>
            <a:avLst/>
            <a:gdLst/>
            <a:ahLst/>
            <a:cxnLst/>
            <a:rect r="r" b="b" t="t" l="l"/>
            <a:pathLst>
              <a:path h="3463304" w="8123443">
                <a:moveTo>
                  <a:pt x="0" y="0"/>
                </a:moveTo>
                <a:lnTo>
                  <a:pt x="8123442" y="0"/>
                </a:lnTo>
                <a:lnTo>
                  <a:pt x="8123442" y="3463304"/>
                </a:lnTo>
                <a:lnTo>
                  <a:pt x="0" y="346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70622" y="7467823"/>
            <a:ext cx="2481768" cy="2481768"/>
            <a:chOff x="0" y="0"/>
            <a:chExt cx="14840029" cy="148400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47601" t="0" r="-47601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273262" y="642027"/>
            <a:ext cx="5394850" cy="65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  <a:spcBef>
                <a:spcPct val="0"/>
              </a:spcBef>
            </a:pPr>
            <a:r>
              <a:rPr lang="en-US" sz="4644" spc="58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Wireshark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1939" y="859732"/>
            <a:ext cx="528063" cy="13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4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920002" y="6331072"/>
            <a:ext cx="8014947" cy="3417048"/>
          </a:xfrm>
          <a:custGeom>
            <a:avLst/>
            <a:gdLst/>
            <a:ahLst/>
            <a:cxnLst/>
            <a:rect r="r" b="b" t="t" l="l"/>
            <a:pathLst>
              <a:path h="3417048" w="8014947">
                <a:moveTo>
                  <a:pt x="0" y="0"/>
                </a:moveTo>
                <a:lnTo>
                  <a:pt x="8014946" y="0"/>
                </a:lnTo>
                <a:lnTo>
                  <a:pt x="8014946" y="3417049"/>
                </a:lnTo>
                <a:lnTo>
                  <a:pt x="0" y="3417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253717" y="2084477"/>
            <a:ext cx="3362463" cy="56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b="true" sz="37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PCAP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08857" y="5688759"/>
            <a:ext cx="3052182" cy="56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b="true" sz="37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JSON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756882" y="3345485"/>
            <a:ext cx="4915923" cy="161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b="true" sz="233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Binario</a:t>
            </a:r>
          </a:p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sz="2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Contiene tutti i dettagli dei pacchetti</a:t>
            </a:r>
          </a:p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sz="2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Salvataggio anche da </a:t>
            </a:r>
            <a:r>
              <a:rPr lang="en-US" b="true" sz="233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GUI</a:t>
            </a:r>
          </a:p>
        </p:txBody>
      </p:sp>
      <p:sp>
        <p:nvSpPr>
          <p:cNvPr name="Freeform 29" id="29"/>
          <p:cNvSpPr/>
          <p:nvPr/>
        </p:nvSpPr>
        <p:spPr>
          <a:xfrm flipH="true" flipV="false" rot="-6000">
            <a:off x="9931930" y="2665269"/>
            <a:ext cx="5472365" cy="3472839"/>
          </a:xfrm>
          <a:custGeom>
            <a:avLst/>
            <a:gdLst/>
            <a:ahLst/>
            <a:cxnLst/>
            <a:rect r="r" b="b" t="t" l="l"/>
            <a:pathLst>
              <a:path h="3472839" w="5472365">
                <a:moveTo>
                  <a:pt x="5466321" y="0"/>
                </a:moveTo>
                <a:lnTo>
                  <a:pt x="0" y="9541"/>
                </a:lnTo>
                <a:lnTo>
                  <a:pt x="6045" y="3472840"/>
                </a:lnTo>
                <a:lnTo>
                  <a:pt x="5472365" y="3463299"/>
                </a:lnTo>
                <a:lnTo>
                  <a:pt x="54663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8878" t="0" r="0" b="-17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-6000">
            <a:off x="9931971" y="6326368"/>
            <a:ext cx="5399276" cy="3426456"/>
          </a:xfrm>
          <a:custGeom>
            <a:avLst/>
            <a:gdLst/>
            <a:ahLst/>
            <a:cxnLst/>
            <a:rect r="r" b="b" t="t" l="l"/>
            <a:pathLst>
              <a:path h="3426456" w="5399276">
                <a:moveTo>
                  <a:pt x="5393312" y="0"/>
                </a:moveTo>
                <a:lnTo>
                  <a:pt x="0" y="9413"/>
                </a:lnTo>
                <a:lnTo>
                  <a:pt x="5963" y="3426457"/>
                </a:lnTo>
                <a:lnTo>
                  <a:pt x="5399276" y="3417043"/>
                </a:lnTo>
                <a:lnTo>
                  <a:pt x="53933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8878" t="0" r="0" b="-17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533612" y="2876692"/>
            <a:ext cx="3362463" cy="31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22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Caratteristiche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10151" y="3348380"/>
            <a:ext cx="4915923" cy="160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sz="2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Utilizzabile solo con Software compatibili</a:t>
            </a:r>
          </a:p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sz="2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 direttamente leggibile </a:t>
            </a:r>
          </a:p>
          <a:p>
            <a:pPr algn="l">
              <a:lnSpc>
                <a:spcPts val="3197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0986881" y="2876692"/>
            <a:ext cx="3362463" cy="31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22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Limiti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756882" y="6988565"/>
            <a:ext cx="4915923" cy="121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sz="2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Formato </a:t>
            </a:r>
            <a:r>
              <a:rPr lang="en-US" b="true" sz="233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standard</a:t>
            </a:r>
          </a:p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sz="2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Pronto da elaborare</a:t>
            </a:r>
          </a:p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sz="23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Salvataggio da </a:t>
            </a:r>
            <a:r>
              <a:rPr lang="en-US" b="true" sz="233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tshark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533612" y="6554977"/>
            <a:ext cx="3362463" cy="31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22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Caratteristiche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10151" y="7188590"/>
            <a:ext cx="4915923" cy="80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sz="233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Salvataggio solo da </a:t>
            </a:r>
            <a:r>
              <a:rPr lang="en-US" b="true" sz="233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</a:t>
            </a:r>
          </a:p>
          <a:p>
            <a:pPr algn="l" marL="503964" indent="-251982" lvl="1">
              <a:lnSpc>
                <a:spcPts val="3197"/>
              </a:lnSpc>
              <a:buFont typeface="Arial"/>
              <a:buChar char="•"/>
            </a:pPr>
            <a:r>
              <a:rPr lang="en-US" sz="233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 maggiori dimensioni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86881" y="6502522"/>
            <a:ext cx="3362463" cy="31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22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Limiti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40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846806" y="3707666"/>
            <a:ext cx="1341267" cy="156074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410863" y="4466162"/>
            <a:ext cx="7640958" cy="1411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6"/>
              </a:lnSpc>
              <a:spcBef>
                <a:spcPct val="0"/>
              </a:spcBef>
            </a:pPr>
            <a:r>
              <a:rPr lang="en-US" sz="5135" spc="64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Grazie per l’attenzione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71233" y="4284099"/>
            <a:ext cx="4900495" cy="1718802"/>
          </a:xfrm>
          <a:custGeom>
            <a:avLst/>
            <a:gdLst/>
            <a:ahLst/>
            <a:cxnLst/>
            <a:rect r="r" b="b" t="t" l="l"/>
            <a:pathLst>
              <a:path h="1718802" w="4900495">
                <a:moveTo>
                  <a:pt x="0" y="0"/>
                </a:moveTo>
                <a:lnTo>
                  <a:pt x="4900494" y="0"/>
                </a:lnTo>
                <a:lnTo>
                  <a:pt x="4900494" y="1718802"/>
                </a:lnTo>
                <a:lnTo>
                  <a:pt x="0" y="171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0800000">
            <a:off x="13438518" y="5097615"/>
            <a:ext cx="1341267" cy="1560747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13270896" y="4284099"/>
            <a:ext cx="4900495" cy="1718802"/>
          </a:xfrm>
          <a:custGeom>
            <a:avLst/>
            <a:gdLst/>
            <a:ahLst/>
            <a:cxnLst/>
            <a:rect r="r" b="b" t="t" l="l"/>
            <a:pathLst>
              <a:path h="1718802" w="4900495">
                <a:moveTo>
                  <a:pt x="0" y="0"/>
                </a:moveTo>
                <a:lnTo>
                  <a:pt x="4900495" y="0"/>
                </a:lnTo>
                <a:lnTo>
                  <a:pt x="4900495" y="1718802"/>
                </a:lnTo>
                <a:lnTo>
                  <a:pt x="0" y="1718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26146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66600" y="3184419"/>
            <a:ext cx="20465418" cy="2595888"/>
            <a:chOff x="0" y="0"/>
            <a:chExt cx="5390069" cy="6836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90069" cy="683691"/>
            </a:xfrm>
            <a:custGeom>
              <a:avLst/>
              <a:gdLst/>
              <a:ahLst/>
              <a:cxnLst/>
              <a:rect r="r" b="b" t="t" l="l"/>
              <a:pathLst>
                <a:path h="683691" w="5390069">
                  <a:moveTo>
                    <a:pt x="0" y="0"/>
                  </a:moveTo>
                  <a:lnTo>
                    <a:pt x="5390069" y="0"/>
                  </a:lnTo>
                  <a:lnTo>
                    <a:pt x="5390069" y="683691"/>
                  </a:lnTo>
                  <a:lnTo>
                    <a:pt x="0" y="683691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5390069" cy="683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2384" y="1863654"/>
            <a:ext cx="3487675" cy="1223269"/>
          </a:xfrm>
          <a:custGeom>
            <a:avLst/>
            <a:gdLst/>
            <a:ahLst/>
            <a:cxnLst/>
            <a:rect r="r" b="b" t="t" l="l"/>
            <a:pathLst>
              <a:path h="1223269" w="3487675">
                <a:moveTo>
                  <a:pt x="0" y="0"/>
                </a:moveTo>
                <a:lnTo>
                  <a:pt x="3487675" y="0"/>
                </a:lnTo>
                <a:lnTo>
                  <a:pt x="3487675" y="1223268"/>
                </a:lnTo>
                <a:lnTo>
                  <a:pt x="0" y="1223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871351" y="2404046"/>
            <a:ext cx="3540576" cy="4059138"/>
            <a:chOff x="0" y="0"/>
            <a:chExt cx="716373" cy="8212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6373" cy="821294"/>
            </a:xfrm>
            <a:custGeom>
              <a:avLst/>
              <a:gdLst/>
              <a:ahLst/>
              <a:cxnLst/>
              <a:rect r="r" b="b" t="t" l="l"/>
              <a:pathLst>
                <a:path h="821294" w="716373">
                  <a:moveTo>
                    <a:pt x="358186" y="0"/>
                  </a:moveTo>
                  <a:lnTo>
                    <a:pt x="716373" y="203200"/>
                  </a:lnTo>
                  <a:lnTo>
                    <a:pt x="716373" y="618094"/>
                  </a:lnTo>
                  <a:lnTo>
                    <a:pt x="358186" y="821294"/>
                  </a:lnTo>
                  <a:lnTo>
                    <a:pt x="0" y="618094"/>
                  </a:lnTo>
                  <a:lnTo>
                    <a:pt x="0" y="203200"/>
                  </a:lnTo>
                  <a:lnTo>
                    <a:pt x="358186" y="0"/>
                  </a:lnTo>
                  <a:close/>
                </a:path>
              </a:pathLst>
            </a:custGeom>
            <a:blipFill>
              <a:blip r:embed="rId7"/>
              <a:stretch>
                <a:fillRect l="-51907" t="0" r="-51907" b="0"/>
              </a:stretch>
            </a:blipFill>
            <a:ln w="66675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634024" y="2404046"/>
            <a:ext cx="1341267" cy="1560747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6329562" y="6610034"/>
            <a:ext cx="20465418" cy="2396339"/>
            <a:chOff x="0" y="0"/>
            <a:chExt cx="5390069" cy="6311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90069" cy="631135"/>
            </a:xfrm>
            <a:custGeom>
              <a:avLst/>
              <a:gdLst/>
              <a:ahLst/>
              <a:cxnLst/>
              <a:rect r="r" b="b" t="t" l="l"/>
              <a:pathLst>
                <a:path h="631135" w="5390069">
                  <a:moveTo>
                    <a:pt x="0" y="0"/>
                  </a:moveTo>
                  <a:lnTo>
                    <a:pt x="5390069" y="0"/>
                  </a:lnTo>
                  <a:lnTo>
                    <a:pt x="5390069" y="631135"/>
                  </a:lnTo>
                  <a:lnTo>
                    <a:pt x="0" y="631135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5390069" cy="631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916581" y="5970676"/>
            <a:ext cx="6010425" cy="3958084"/>
          </a:xfrm>
          <a:custGeom>
            <a:avLst/>
            <a:gdLst/>
            <a:ahLst/>
            <a:cxnLst/>
            <a:rect r="r" b="b" t="t" l="l"/>
            <a:pathLst>
              <a:path h="3958084" w="6010425">
                <a:moveTo>
                  <a:pt x="0" y="0"/>
                </a:moveTo>
                <a:lnTo>
                  <a:pt x="6010425" y="0"/>
                </a:lnTo>
                <a:lnTo>
                  <a:pt x="6010425" y="3958084"/>
                </a:lnTo>
                <a:lnTo>
                  <a:pt x="0" y="3958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91939" y="859732"/>
            <a:ext cx="528063" cy="13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16080" y="1589419"/>
            <a:ext cx="10219872" cy="88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3"/>
              </a:lnSpc>
              <a:spcBef>
                <a:spcPct val="0"/>
              </a:spcBef>
            </a:pPr>
            <a:r>
              <a:rPr lang="en-US" sz="6252" spc="78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Google secops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56842" y="3532867"/>
            <a:ext cx="11598435" cy="243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226" indent="-380113" lvl="1">
              <a:lnSpc>
                <a:spcPts val="4824"/>
              </a:lnSpc>
              <a:buFont typeface="Arial"/>
              <a:buChar char="•"/>
            </a:pPr>
            <a:r>
              <a:rPr lang="en-US" sz="35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Servizio cloud di Google</a:t>
            </a:r>
          </a:p>
          <a:p>
            <a:pPr algn="l" marL="760226" indent="-380113" lvl="1">
              <a:lnSpc>
                <a:spcPts val="4824"/>
              </a:lnSpc>
              <a:buFont typeface="Arial"/>
              <a:buChar char="•"/>
            </a:pPr>
            <a:r>
              <a:rPr lang="en-US" sz="35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</a:t>
            </a:r>
            <a:r>
              <a:rPr lang="en-US" sz="35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nalisi di numerosi dati da una serie di origini</a:t>
            </a:r>
          </a:p>
          <a:p>
            <a:pPr algn="l" marL="760226" indent="-380113" lvl="1">
              <a:lnSpc>
                <a:spcPts val="4824"/>
              </a:lnSpc>
              <a:buFont typeface="Arial"/>
              <a:buChar char="•"/>
            </a:pPr>
            <a:r>
              <a:rPr lang="en-US" sz="35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Rilevazione dell</a:t>
            </a:r>
            <a:r>
              <a:rPr lang="en-US" sz="352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 minacce</a:t>
            </a:r>
          </a:p>
          <a:p>
            <a:pPr algn="l">
              <a:lnSpc>
                <a:spcPts val="4824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871351" y="6815109"/>
            <a:ext cx="8555010" cy="227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803" indent="-353401" lvl="1">
              <a:lnSpc>
                <a:spcPts val="3535"/>
              </a:lnSpc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Invio alla piattaforma grazie </a:t>
            </a:r>
            <a:r>
              <a:rPr lang="en-US" sz="32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all’Ingestion API di Google</a:t>
            </a:r>
          </a:p>
          <a:p>
            <a:pPr algn="l">
              <a:lnSpc>
                <a:spcPts val="3535"/>
              </a:lnSpc>
            </a:pPr>
          </a:p>
          <a:p>
            <a:pPr algn="l" marL="706803" indent="-353401" lvl="1">
              <a:lnSpc>
                <a:spcPts val="3535"/>
              </a:lnSpc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Compatibile con formato JSON-UDM</a:t>
            </a:r>
          </a:p>
          <a:p>
            <a:pPr algn="ctr">
              <a:lnSpc>
                <a:spcPts val="35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67173" y="1833260"/>
            <a:ext cx="7753653" cy="324044"/>
          </a:xfrm>
          <a:custGeom>
            <a:avLst/>
            <a:gdLst/>
            <a:ahLst/>
            <a:cxnLst/>
            <a:rect r="r" b="b" t="t" l="l"/>
            <a:pathLst>
              <a:path h="324044" w="7753653">
                <a:moveTo>
                  <a:pt x="0" y="0"/>
                </a:moveTo>
                <a:lnTo>
                  <a:pt x="7753654" y="0"/>
                </a:lnTo>
                <a:lnTo>
                  <a:pt x="7753654" y="324045"/>
                </a:lnTo>
                <a:lnTo>
                  <a:pt x="0" y="324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44094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67173" y="2157305"/>
            <a:ext cx="7753653" cy="7396270"/>
          </a:xfrm>
          <a:custGeom>
            <a:avLst/>
            <a:gdLst/>
            <a:ahLst/>
            <a:cxnLst/>
            <a:rect r="r" b="b" t="t" l="l"/>
            <a:pathLst>
              <a:path h="7396270" w="7753653">
                <a:moveTo>
                  <a:pt x="0" y="0"/>
                </a:moveTo>
                <a:lnTo>
                  <a:pt x="7753654" y="0"/>
                </a:lnTo>
                <a:lnTo>
                  <a:pt x="7753654" y="7396270"/>
                </a:lnTo>
                <a:lnTo>
                  <a:pt x="0" y="7396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52168" y="4863469"/>
            <a:ext cx="2395299" cy="262923"/>
          </a:xfrm>
          <a:custGeom>
            <a:avLst/>
            <a:gdLst/>
            <a:ahLst/>
            <a:cxnLst/>
            <a:rect r="r" b="b" t="t" l="l"/>
            <a:pathLst>
              <a:path h="262923" w="2395299">
                <a:moveTo>
                  <a:pt x="0" y="0"/>
                </a:moveTo>
                <a:lnTo>
                  <a:pt x="2395299" y="0"/>
                </a:lnTo>
                <a:lnTo>
                  <a:pt x="2395299" y="262923"/>
                </a:lnTo>
                <a:lnTo>
                  <a:pt x="0" y="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1" t="0" r="-133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352168" y="6032349"/>
            <a:ext cx="2395299" cy="262923"/>
          </a:xfrm>
          <a:custGeom>
            <a:avLst/>
            <a:gdLst/>
            <a:ahLst/>
            <a:cxnLst/>
            <a:rect r="r" b="b" t="t" l="l"/>
            <a:pathLst>
              <a:path h="262923" w="2395299">
                <a:moveTo>
                  <a:pt x="0" y="0"/>
                </a:moveTo>
                <a:lnTo>
                  <a:pt x="2395299" y="0"/>
                </a:lnTo>
                <a:lnTo>
                  <a:pt x="2395299" y="262923"/>
                </a:lnTo>
                <a:lnTo>
                  <a:pt x="0" y="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1" t="0" r="-1331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945978" y="2770753"/>
            <a:ext cx="5543695" cy="905598"/>
            <a:chOff x="0" y="0"/>
            <a:chExt cx="1575791" cy="2574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5791" cy="257415"/>
            </a:xfrm>
            <a:custGeom>
              <a:avLst/>
              <a:gdLst/>
              <a:ahLst/>
              <a:cxnLst/>
              <a:rect r="r" b="b" t="t" l="l"/>
              <a:pathLst>
                <a:path h="257415" w="1575791">
                  <a:moveTo>
                    <a:pt x="0" y="0"/>
                  </a:moveTo>
                  <a:lnTo>
                    <a:pt x="1575791" y="0"/>
                  </a:lnTo>
                  <a:lnTo>
                    <a:pt x="1575791" y="257415"/>
                  </a:lnTo>
                  <a:lnTo>
                    <a:pt x="0" y="257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12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575791" cy="257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91939" y="859732"/>
            <a:ext cx="528063" cy="13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6</a:t>
            </a:r>
          </a:p>
        </p:txBody>
      </p:sp>
      <p:grpSp>
        <p:nvGrpSpPr>
          <p:cNvPr name="Group 22" id="22"/>
          <p:cNvGrpSpPr/>
          <p:nvPr/>
        </p:nvGrpSpPr>
        <p:grpSpPr>
          <a:xfrm rot="-10800000">
            <a:off x="6207530" y="3676351"/>
            <a:ext cx="6471494" cy="318902"/>
            <a:chOff x="0" y="0"/>
            <a:chExt cx="1839517" cy="906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39517" cy="90648"/>
            </a:xfrm>
            <a:custGeom>
              <a:avLst/>
              <a:gdLst/>
              <a:ahLst/>
              <a:cxnLst/>
              <a:rect r="r" b="b" t="t" l="l"/>
              <a:pathLst>
                <a:path h="90648" w="1839517">
                  <a:moveTo>
                    <a:pt x="0" y="0"/>
                  </a:moveTo>
                  <a:lnTo>
                    <a:pt x="1839517" y="0"/>
                  </a:lnTo>
                  <a:lnTo>
                    <a:pt x="1839517" y="90648"/>
                  </a:lnTo>
                  <a:lnTo>
                    <a:pt x="0" y="90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E48312">
                      <a:alpha val="90500"/>
                    </a:srgbClr>
                  </a:gs>
                  <a:gs pos="50000">
                    <a:srgbClr val="E497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839517" cy="9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732302" y="4279006"/>
            <a:ext cx="7099123" cy="5053405"/>
            <a:chOff x="0" y="0"/>
            <a:chExt cx="2017920" cy="14364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17920" cy="1436426"/>
            </a:xfrm>
            <a:custGeom>
              <a:avLst/>
              <a:gdLst/>
              <a:ahLst/>
              <a:cxnLst/>
              <a:rect r="r" b="b" t="t" l="l"/>
              <a:pathLst>
                <a:path h="1436426" w="2017920">
                  <a:moveTo>
                    <a:pt x="0" y="0"/>
                  </a:moveTo>
                  <a:lnTo>
                    <a:pt x="2017920" y="0"/>
                  </a:lnTo>
                  <a:lnTo>
                    <a:pt x="2017920" y="1436426"/>
                  </a:lnTo>
                  <a:lnTo>
                    <a:pt x="0" y="1436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FFEF1B">
                      <a:alpha val="100000"/>
                    </a:srgbClr>
                  </a:gs>
                  <a:gs pos="50000">
                    <a:srgbClr val="E4E3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2017920" cy="1436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6123351" y="4538210"/>
            <a:ext cx="5802933" cy="973818"/>
            <a:chOff x="0" y="0"/>
            <a:chExt cx="1649479" cy="27680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49479" cy="276807"/>
            </a:xfrm>
            <a:custGeom>
              <a:avLst/>
              <a:gdLst/>
              <a:ahLst/>
              <a:cxnLst/>
              <a:rect r="r" b="b" t="t" l="l"/>
              <a:pathLst>
                <a:path h="276807" w="1649479">
                  <a:moveTo>
                    <a:pt x="0" y="0"/>
                  </a:moveTo>
                  <a:lnTo>
                    <a:pt x="1649479" y="0"/>
                  </a:lnTo>
                  <a:lnTo>
                    <a:pt x="1649479" y="276807"/>
                  </a:lnTo>
                  <a:lnTo>
                    <a:pt x="0" y="2768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1BFF2B">
                      <a:alpha val="100000"/>
                    </a:srgbClr>
                  </a:gs>
                  <a:gs pos="50000">
                    <a:srgbClr val="99E497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1649479" cy="276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10800000">
            <a:off x="6046116" y="7430401"/>
            <a:ext cx="6471494" cy="1556009"/>
            <a:chOff x="0" y="0"/>
            <a:chExt cx="1839517" cy="4422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39517" cy="442294"/>
            </a:xfrm>
            <a:custGeom>
              <a:avLst/>
              <a:gdLst/>
              <a:ahLst/>
              <a:cxnLst/>
              <a:rect r="r" b="b" t="t" l="l"/>
              <a:pathLst>
                <a:path h="442294" w="1839517">
                  <a:moveTo>
                    <a:pt x="0" y="0"/>
                  </a:moveTo>
                  <a:lnTo>
                    <a:pt x="1839517" y="0"/>
                  </a:lnTo>
                  <a:lnTo>
                    <a:pt x="1839517" y="442294"/>
                  </a:lnTo>
                  <a:lnTo>
                    <a:pt x="0" y="442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8D1BFF">
                      <a:alpha val="100000"/>
                    </a:srgbClr>
                  </a:gs>
                  <a:gs pos="50000">
                    <a:srgbClr val="C297E4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839517" cy="442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 flipH="true" flipV="true">
            <a:off x="4185203" y="3223552"/>
            <a:ext cx="1746487" cy="0"/>
          </a:xfrm>
          <a:prstGeom prst="line">
            <a:avLst/>
          </a:prstGeom>
          <a:ln cap="flat" w="19050">
            <a:solidFill>
              <a:srgbClr val="ED1C2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5" id="35"/>
          <p:cNvSpPr/>
          <p:nvPr/>
        </p:nvSpPr>
        <p:spPr>
          <a:xfrm>
            <a:off x="12679024" y="3845326"/>
            <a:ext cx="1746487" cy="0"/>
          </a:xfrm>
          <a:prstGeom prst="line">
            <a:avLst/>
          </a:prstGeom>
          <a:ln cap="flat" w="19050">
            <a:solidFill>
              <a:srgbClr val="E483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6" id="36"/>
          <p:cNvSpPr/>
          <p:nvPr/>
        </p:nvSpPr>
        <p:spPr>
          <a:xfrm>
            <a:off x="11958181" y="5034645"/>
            <a:ext cx="1746487" cy="0"/>
          </a:xfrm>
          <a:prstGeom prst="line">
            <a:avLst/>
          </a:prstGeom>
          <a:ln cap="flat" w="19050">
            <a:solidFill>
              <a:srgbClr val="1BFF2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7" id="37"/>
          <p:cNvSpPr/>
          <p:nvPr/>
        </p:nvSpPr>
        <p:spPr>
          <a:xfrm>
            <a:off x="12517610" y="8217930"/>
            <a:ext cx="1746487" cy="0"/>
          </a:xfrm>
          <a:prstGeom prst="line">
            <a:avLst/>
          </a:prstGeom>
          <a:ln cap="flat" w="19050">
            <a:solidFill>
              <a:srgbClr val="8D1B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3585311" y="6583723"/>
            <a:ext cx="2146991" cy="0"/>
          </a:xfrm>
          <a:prstGeom prst="line">
            <a:avLst/>
          </a:prstGeom>
          <a:ln cap="flat" w="19050">
            <a:solidFill>
              <a:srgbClr val="FFD42A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9" id="39"/>
          <p:cNvSpPr txBox="true"/>
          <p:nvPr/>
        </p:nvSpPr>
        <p:spPr>
          <a:xfrm rot="0">
            <a:off x="438676" y="2982185"/>
            <a:ext cx="3737001" cy="91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21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Parametri predefiniti per specificare cattura con </a:t>
            </a:r>
            <a:r>
              <a:rPr lang="en-US" b="true" sz="21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Wireshark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591659" y="3441674"/>
            <a:ext cx="3041562" cy="62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21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Timestamp convertito in </a:t>
            </a:r>
            <a:r>
              <a:rPr lang="en-US" b="true" sz="21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RFC 3339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989341" y="4690606"/>
            <a:ext cx="3872277" cy="91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21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Sono considerati i campi più importanti per l’</a:t>
            </a:r>
            <a:r>
              <a:rPr lang="en-US" b="true" sz="21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identificazione</a:t>
            </a:r>
            <a:r>
              <a:rPr lang="en-US" sz="21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minacce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591659" y="8090864"/>
            <a:ext cx="2667641" cy="62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21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Informazioni aggiuntive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38676" y="6805708"/>
            <a:ext cx="4148967" cy="180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9"/>
              </a:lnSpc>
            </a:pPr>
            <a:r>
              <a:rPr lang="en-US" sz="21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Conversione approfondita degli </a:t>
            </a:r>
            <a:r>
              <a:rPr lang="en-US" sz="21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indirizzi</a:t>
            </a:r>
            <a:r>
              <a:rPr lang="en-US" sz="21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IPv4, IPv6, MAC e dei </a:t>
            </a:r>
            <a:r>
              <a:rPr lang="en-US" sz="21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protocolli</a:t>
            </a:r>
            <a:r>
              <a:rPr lang="en-US" sz="21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TCP, UDP, ARP, TLS/SSL, HTTP, ICMP, DNS e MDNS.</a:t>
            </a:r>
          </a:p>
          <a:p>
            <a:pPr algn="l">
              <a:lnSpc>
                <a:spcPts val="2349"/>
              </a:lnSpc>
              <a:spcBef>
                <a:spcPct val="0"/>
              </a:spcBef>
            </a:pPr>
            <a:r>
              <a:rPr lang="en-US" sz="21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Sono ignorati i campi </a:t>
            </a:r>
            <a:r>
              <a:rPr lang="en-US" b="true" sz="21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vuoti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034064" y="564402"/>
            <a:ext cx="10219872" cy="8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3252" spc="40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esempio file accettato da chronicle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7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2896165"/>
            <a:ext cx="18288000" cy="2699456"/>
            <a:chOff x="0" y="0"/>
            <a:chExt cx="4816593" cy="7109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710968"/>
            </a:xfrm>
            <a:custGeom>
              <a:avLst/>
              <a:gdLst/>
              <a:ahLst/>
              <a:cxnLst/>
              <a:rect r="r" b="b" t="t" l="l"/>
              <a:pathLst>
                <a:path h="7109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10968"/>
                  </a:lnTo>
                  <a:lnTo>
                    <a:pt x="0" y="710968"/>
                  </a:lnTo>
                  <a:close/>
                </a:path>
              </a:pathLst>
            </a:custGeom>
            <a:gradFill rotWithShape="true">
              <a:gsLst>
                <a:gs pos="0">
                  <a:srgbClr val="060F1F">
                    <a:alpha val="0"/>
                  </a:srgbClr>
                </a:gs>
                <a:gs pos="33333">
                  <a:srgbClr val="071121">
                    <a:alpha val="100000"/>
                  </a:srgbClr>
                </a:gs>
                <a:gs pos="66667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4816593" cy="710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6200797"/>
            <a:ext cx="18288000" cy="2676503"/>
            <a:chOff x="0" y="0"/>
            <a:chExt cx="4816593" cy="7049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16592" cy="704923"/>
            </a:xfrm>
            <a:custGeom>
              <a:avLst/>
              <a:gdLst/>
              <a:ahLst/>
              <a:cxnLst/>
              <a:rect r="r" b="b" t="t" l="l"/>
              <a:pathLst>
                <a:path h="70492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4923"/>
                  </a:lnTo>
                  <a:lnTo>
                    <a:pt x="0" y="704923"/>
                  </a:lnTo>
                  <a:close/>
                </a:path>
              </a:pathLst>
            </a:custGeom>
            <a:gradFill rotWithShape="true">
              <a:gsLst>
                <a:gs pos="0">
                  <a:srgbClr val="060F1F">
                    <a:alpha val="0"/>
                  </a:srgbClr>
                </a:gs>
                <a:gs pos="33333">
                  <a:srgbClr val="071121">
                    <a:alpha val="100000"/>
                  </a:srgbClr>
                </a:gs>
                <a:gs pos="66667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4816593" cy="704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473177" y="429460"/>
            <a:ext cx="7341646" cy="157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9"/>
              </a:lnSpc>
            </a:pPr>
            <a:r>
              <a:rPr lang="en-US" sz="4952" spc="62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sviluppo del</a:t>
            </a:r>
          </a:p>
          <a:p>
            <a:pPr algn="ctr">
              <a:lnSpc>
                <a:spcPts val="6753"/>
              </a:lnSpc>
              <a:spcBef>
                <a:spcPct val="0"/>
              </a:spcBef>
            </a:pPr>
            <a:r>
              <a:rPr lang="en-US" sz="6252" spc="78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parser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920002" y="6527709"/>
            <a:ext cx="5798308" cy="2033701"/>
          </a:xfrm>
          <a:custGeom>
            <a:avLst/>
            <a:gdLst/>
            <a:ahLst/>
            <a:cxnLst/>
            <a:rect r="r" b="b" t="t" l="l"/>
            <a:pathLst>
              <a:path h="2033701" w="5798308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283563" y="3138459"/>
            <a:ext cx="7595130" cy="59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1"/>
              </a:lnSpc>
              <a:spcBef>
                <a:spcPct val="0"/>
              </a:spcBef>
            </a:pPr>
            <a:r>
              <a:rPr lang="en-US" b="true" sz="3899">
                <a:solidFill>
                  <a:srgbClr val="41B8D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Parser JSON → JSON-UDM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83563" y="3807560"/>
            <a:ext cx="9911725" cy="149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858" indent="-306929" lvl="1">
              <a:lnSpc>
                <a:spcPts val="3895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Strada </a:t>
            </a:r>
            <a:r>
              <a:rPr lang="en-US" b="true" sz="28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principale</a:t>
            </a:r>
          </a:p>
          <a:p>
            <a:pPr algn="l" marL="613858" indent="-306929" lvl="1">
              <a:lnSpc>
                <a:spcPts val="3895"/>
              </a:lnSpc>
              <a:buFont typeface="Arial"/>
              <a:buChar char="•"/>
            </a:pPr>
            <a:r>
              <a:rPr lang="en-US" sz="2843">
                <a:solidFill>
                  <a:srgbClr val="41B8D5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Alleggerisce </a:t>
            </a:r>
            <a:r>
              <a:rPr lang="en-US" sz="284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il compito dello script Python</a:t>
            </a:r>
          </a:p>
          <a:p>
            <a:pPr algn="l">
              <a:lnSpc>
                <a:spcPts val="3895"/>
              </a:lnSpc>
            </a:pPr>
            <a:r>
              <a:rPr lang="en-US" sz="284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→ Sola riorganizzazione struttura interna input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83563" y="6527709"/>
            <a:ext cx="7837005" cy="46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7"/>
              </a:lnSpc>
              <a:spcBef>
                <a:spcPct val="0"/>
              </a:spcBef>
            </a:pPr>
            <a:r>
              <a:rPr lang="en-US" b="true" sz="3099">
                <a:solidFill>
                  <a:srgbClr val="81A0C6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Parser PCAP → JSON-UDM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83563" y="7079711"/>
            <a:ext cx="9210685" cy="13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089" indent="-274545" lvl="1">
              <a:lnSpc>
                <a:spcPts val="3484"/>
              </a:lnSpc>
              <a:buFont typeface="Arial"/>
              <a:buChar char="•"/>
            </a:pPr>
            <a:r>
              <a:rPr lang="en-US" sz="254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Strada alternativa</a:t>
            </a:r>
          </a:p>
          <a:p>
            <a:pPr algn="l" marL="549089" indent="-274545" lvl="1">
              <a:lnSpc>
                <a:spcPts val="3484"/>
              </a:lnSpc>
              <a:buFont typeface="Arial"/>
              <a:buChar char="•"/>
            </a:pPr>
            <a:r>
              <a:rPr lang="en-US" sz="254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Richiede </a:t>
            </a:r>
            <a:r>
              <a:rPr lang="en-US" sz="2543">
                <a:solidFill>
                  <a:srgbClr val="81A0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molte risorse</a:t>
            </a:r>
            <a:r>
              <a:rPr lang="en-US" sz="254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di computazione e temporali</a:t>
            </a:r>
          </a:p>
          <a:p>
            <a:pPr algn="l" marL="549089" indent="-274545" lvl="1">
              <a:lnSpc>
                <a:spcPts val="3484"/>
              </a:lnSpc>
              <a:buFont typeface="Arial"/>
              <a:buChar char="•"/>
            </a:pPr>
            <a:r>
              <a:rPr lang="en-US" sz="2543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Disponibili varie librerie Python per PCAP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920002" y="3269121"/>
            <a:ext cx="5798308" cy="2033701"/>
          </a:xfrm>
          <a:custGeom>
            <a:avLst/>
            <a:gdLst/>
            <a:ahLst/>
            <a:cxnLst/>
            <a:rect r="r" b="b" t="t" l="l"/>
            <a:pathLst>
              <a:path h="2033701" w="5798308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35762" y="8869995"/>
            <a:ext cx="5549677" cy="506253"/>
          </a:xfrm>
          <a:custGeom>
            <a:avLst/>
            <a:gdLst/>
            <a:ahLst/>
            <a:cxnLst/>
            <a:rect r="r" b="b" t="t" l="l"/>
            <a:pathLst>
              <a:path h="506253" w="5549677">
                <a:moveTo>
                  <a:pt x="0" y="0"/>
                </a:moveTo>
                <a:lnTo>
                  <a:pt x="5549677" y="0"/>
                </a:lnTo>
                <a:lnTo>
                  <a:pt x="5549677" y="506253"/>
                </a:lnTo>
                <a:lnTo>
                  <a:pt x="0" y="506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30571" y="8990531"/>
            <a:ext cx="3160058" cy="26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www.owasp.org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62946" y="1144207"/>
            <a:ext cx="11275121" cy="145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  <a:spcBef>
                <a:spcPct val="0"/>
              </a:spcBef>
            </a:pPr>
            <a:r>
              <a:rPr lang="en-US" sz="5252" spc="66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attacchi da identificare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122207" y="3236625"/>
            <a:ext cx="4150712" cy="4995195"/>
            <a:chOff x="0" y="0"/>
            <a:chExt cx="5534282" cy="666026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695855" y="0"/>
              <a:ext cx="4364096" cy="5078221"/>
              <a:chOff x="0" y="0"/>
              <a:chExt cx="6985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51587" t="0" r="-51587" b="0"/>
                </a:stretch>
              </a:blipFill>
              <a:ln w="66675" cap="sq">
                <a:gradFill>
                  <a:gsLst>
                    <a:gs pos="0">
                      <a:srgbClr val="4274C3">
                        <a:alpha val="100000"/>
                      </a:srgbClr>
                    </a:gs>
                    <a:gs pos="50000">
                      <a:srgbClr val="FFFFFF">
                        <a:alpha val="78500"/>
                      </a:srgbClr>
                    </a:gs>
                    <a:gs pos="100000">
                      <a:srgbClr val="060F1F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297925" y="5189050"/>
              <a:ext cx="5236357" cy="1471211"/>
              <a:chOff x="0" y="0"/>
              <a:chExt cx="1034342" cy="29060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34342" cy="290609"/>
              </a:xfrm>
              <a:custGeom>
                <a:avLst/>
                <a:gdLst/>
                <a:ahLst/>
                <a:cxnLst/>
                <a:rect r="r" b="b" t="t" l="l"/>
                <a:pathLst>
                  <a:path h="290609" w="1034342">
                    <a:moveTo>
                      <a:pt x="145305" y="0"/>
                    </a:moveTo>
                    <a:lnTo>
                      <a:pt x="889037" y="0"/>
                    </a:lnTo>
                    <a:cubicBezTo>
                      <a:pt x="969287" y="0"/>
                      <a:pt x="1034342" y="65055"/>
                      <a:pt x="1034342" y="145305"/>
                    </a:cubicBezTo>
                    <a:lnTo>
                      <a:pt x="1034342" y="145305"/>
                    </a:lnTo>
                    <a:cubicBezTo>
                      <a:pt x="1034342" y="183842"/>
                      <a:pt x="1019033" y="220801"/>
                      <a:pt x="991783" y="248051"/>
                    </a:cubicBezTo>
                    <a:cubicBezTo>
                      <a:pt x="964533" y="275301"/>
                      <a:pt x="927575" y="290609"/>
                      <a:pt x="889037" y="290609"/>
                    </a:cubicBezTo>
                    <a:lnTo>
                      <a:pt x="145305" y="290609"/>
                    </a:lnTo>
                    <a:cubicBezTo>
                      <a:pt x="106768" y="290609"/>
                      <a:pt x="69809" y="275301"/>
                      <a:pt x="42559" y="248051"/>
                    </a:cubicBezTo>
                    <a:cubicBezTo>
                      <a:pt x="15309" y="220801"/>
                      <a:pt x="0" y="183842"/>
                      <a:pt x="0" y="145305"/>
                    </a:cubicBezTo>
                    <a:lnTo>
                      <a:pt x="0" y="145305"/>
                    </a:lnTo>
                    <a:cubicBezTo>
                      <a:pt x="0" y="106768"/>
                      <a:pt x="15309" y="69809"/>
                      <a:pt x="42559" y="42559"/>
                    </a:cubicBezTo>
                    <a:cubicBezTo>
                      <a:pt x="69809" y="15309"/>
                      <a:pt x="106768" y="0"/>
                      <a:pt x="145305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71121">
                      <a:alpha val="100000"/>
                    </a:srgbClr>
                  </a:gs>
                  <a:gs pos="50000">
                    <a:srgbClr val="4F5661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0"/>
                <a:ext cx="1034342" cy="2906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552051"/>
              <a:ext cx="1491173" cy="1735183"/>
              <a:chOff x="0" y="0"/>
              <a:chExt cx="6985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71121">
                      <a:alpha val="100000"/>
                    </a:srgbClr>
                  </a:gs>
                  <a:gs pos="50000">
                    <a:srgbClr val="4F5661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39700"/>
                <a:ext cx="698500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422025" y="5531876"/>
              <a:ext cx="4911757" cy="795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4"/>
                </a:lnSpc>
                <a:spcBef>
                  <a:spcPct val="0"/>
                </a:spcBef>
              </a:pPr>
              <a:r>
                <a:rPr lang="en-US" b="true" sz="20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INTERCETTAZIONE E MANIPOLAZIONE DI DATI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254119" y="3236625"/>
            <a:ext cx="4018531" cy="4995195"/>
            <a:chOff x="0" y="0"/>
            <a:chExt cx="5358042" cy="666026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773595" y="0"/>
              <a:ext cx="4364096" cy="5078221"/>
              <a:chOff x="0" y="0"/>
              <a:chExt cx="6985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8181" t="0" r="-8181" b="0"/>
                </a:stretch>
              </a:blipFill>
              <a:ln w="66675" cap="sq">
                <a:gradFill>
                  <a:gsLst>
                    <a:gs pos="0">
                      <a:srgbClr val="4274C3">
                        <a:alpha val="100000"/>
                      </a:srgbClr>
                    </a:gs>
                    <a:gs pos="50000">
                      <a:srgbClr val="FFFFFF">
                        <a:alpha val="78500"/>
                      </a:srgbClr>
                    </a:gs>
                    <a:gs pos="100000">
                      <a:srgbClr val="060F1F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552051"/>
              <a:ext cx="1491173" cy="1735183"/>
              <a:chOff x="0" y="0"/>
              <a:chExt cx="6985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71121">
                      <a:alpha val="100000"/>
                    </a:srgbClr>
                  </a:gs>
                  <a:gs pos="50000">
                    <a:srgbClr val="4F5661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39700"/>
                <a:ext cx="698500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21684" y="5189050"/>
              <a:ext cx="5236357" cy="1471211"/>
              <a:chOff x="0" y="0"/>
              <a:chExt cx="1034342" cy="290609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034342" cy="290609"/>
              </a:xfrm>
              <a:custGeom>
                <a:avLst/>
                <a:gdLst/>
                <a:ahLst/>
                <a:cxnLst/>
                <a:rect r="r" b="b" t="t" l="l"/>
                <a:pathLst>
                  <a:path h="290609" w="1034342">
                    <a:moveTo>
                      <a:pt x="145305" y="0"/>
                    </a:moveTo>
                    <a:lnTo>
                      <a:pt x="889037" y="0"/>
                    </a:lnTo>
                    <a:cubicBezTo>
                      <a:pt x="969287" y="0"/>
                      <a:pt x="1034342" y="65055"/>
                      <a:pt x="1034342" y="145305"/>
                    </a:cubicBezTo>
                    <a:lnTo>
                      <a:pt x="1034342" y="145305"/>
                    </a:lnTo>
                    <a:cubicBezTo>
                      <a:pt x="1034342" y="183842"/>
                      <a:pt x="1019033" y="220801"/>
                      <a:pt x="991783" y="248051"/>
                    </a:cubicBezTo>
                    <a:cubicBezTo>
                      <a:pt x="964533" y="275301"/>
                      <a:pt x="927575" y="290609"/>
                      <a:pt x="889037" y="290609"/>
                    </a:cubicBezTo>
                    <a:lnTo>
                      <a:pt x="145305" y="290609"/>
                    </a:lnTo>
                    <a:cubicBezTo>
                      <a:pt x="106768" y="290609"/>
                      <a:pt x="69809" y="275301"/>
                      <a:pt x="42559" y="248051"/>
                    </a:cubicBezTo>
                    <a:cubicBezTo>
                      <a:pt x="15309" y="220801"/>
                      <a:pt x="0" y="183842"/>
                      <a:pt x="0" y="145305"/>
                    </a:cubicBezTo>
                    <a:lnTo>
                      <a:pt x="0" y="145305"/>
                    </a:lnTo>
                    <a:cubicBezTo>
                      <a:pt x="0" y="106768"/>
                      <a:pt x="15309" y="69809"/>
                      <a:pt x="42559" y="42559"/>
                    </a:cubicBezTo>
                    <a:cubicBezTo>
                      <a:pt x="69809" y="15309"/>
                      <a:pt x="106768" y="0"/>
                      <a:pt x="145305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71121">
                      <a:alpha val="100000"/>
                    </a:srgbClr>
                  </a:gs>
                  <a:gs pos="50000">
                    <a:srgbClr val="4F5661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0"/>
                <a:ext cx="1034342" cy="2906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330174" y="5722746"/>
              <a:ext cx="3100251" cy="51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4"/>
                </a:lnSpc>
                <a:spcBef>
                  <a:spcPct val="0"/>
                </a:spcBef>
              </a:pPr>
              <a:r>
                <a:rPr lang="en-US" b="true" sz="25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DOS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15350" y="3236625"/>
            <a:ext cx="4125657" cy="4995195"/>
            <a:chOff x="0" y="0"/>
            <a:chExt cx="5500875" cy="666026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700649" y="0"/>
              <a:ext cx="4364096" cy="5078221"/>
              <a:chOff x="0" y="0"/>
              <a:chExt cx="6985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36720" t="0" r="-36720" b="0"/>
                </a:stretch>
              </a:blipFill>
              <a:ln w="66675" cap="sq">
                <a:gradFill>
                  <a:gsLst>
                    <a:gs pos="0">
                      <a:srgbClr val="4274C3">
                        <a:alpha val="100000"/>
                      </a:srgbClr>
                    </a:gs>
                    <a:gs pos="50000">
                      <a:srgbClr val="FFFFFF">
                        <a:alpha val="78500"/>
                      </a:srgbClr>
                    </a:gs>
                    <a:gs pos="100000">
                      <a:srgbClr val="060F1F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552051"/>
              <a:ext cx="1491173" cy="1735183"/>
              <a:chOff x="0" y="0"/>
              <a:chExt cx="6985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71121">
                      <a:alpha val="100000"/>
                    </a:srgbClr>
                  </a:gs>
                  <a:gs pos="50000">
                    <a:srgbClr val="4F5661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139700"/>
                <a:ext cx="698500" cy="533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64518" y="5189050"/>
              <a:ext cx="5236357" cy="1471211"/>
              <a:chOff x="0" y="0"/>
              <a:chExt cx="1034342" cy="290609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034342" cy="290609"/>
              </a:xfrm>
              <a:custGeom>
                <a:avLst/>
                <a:gdLst/>
                <a:ahLst/>
                <a:cxnLst/>
                <a:rect r="r" b="b" t="t" l="l"/>
                <a:pathLst>
                  <a:path h="290609" w="1034342">
                    <a:moveTo>
                      <a:pt x="145305" y="0"/>
                    </a:moveTo>
                    <a:lnTo>
                      <a:pt x="889037" y="0"/>
                    </a:lnTo>
                    <a:cubicBezTo>
                      <a:pt x="969287" y="0"/>
                      <a:pt x="1034342" y="65055"/>
                      <a:pt x="1034342" y="145305"/>
                    </a:cubicBezTo>
                    <a:lnTo>
                      <a:pt x="1034342" y="145305"/>
                    </a:lnTo>
                    <a:cubicBezTo>
                      <a:pt x="1034342" y="183842"/>
                      <a:pt x="1019033" y="220801"/>
                      <a:pt x="991783" y="248051"/>
                    </a:cubicBezTo>
                    <a:cubicBezTo>
                      <a:pt x="964533" y="275301"/>
                      <a:pt x="927575" y="290609"/>
                      <a:pt x="889037" y="290609"/>
                    </a:cubicBezTo>
                    <a:lnTo>
                      <a:pt x="145305" y="290609"/>
                    </a:lnTo>
                    <a:cubicBezTo>
                      <a:pt x="106768" y="290609"/>
                      <a:pt x="69809" y="275301"/>
                      <a:pt x="42559" y="248051"/>
                    </a:cubicBezTo>
                    <a:cubicBezTo>
                      <a:pt x="15309" y="220801"/>
                      <a:pt x="0" y="183842"/>
                      <a:pt x="0" y="145305"/>
                    </a:cubicBezTo>
                    <a:lnTo>
                      <a:pt x="0" y="145305"/>
                    </a:lnTo>
                    <a:cubicBezTo>
                      <a:pt x="0" y="106768"/>
                      <a:pt x="15309" y="69809"/>
                      <a:pt x="42559" y="42559"/>
                    </a:cubicBezTo>
                    <a:cubicBezTo>
                      <a:pt x="69809" y="15309"/>
                      <a:pt x="106768" y="0"/>
                      <a:pt x="145305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71121">
                      <a:alpha val="100000"/>
                    </a:srgbClr>
                  </a:gs>
                  <a:gs pos="50000">
                    <a:srgbClr val="4F5661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0"/>
                <a:ext cx="1034342" cy="2906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756437" y="5531876"/>
              <a:ext cx="4252519" cy="795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4"/>
                </a:lnSpc>
                <a:spcBef>
                  <a:spcPct val="0"/>
                </a:spcBef>
              </a:pPr>
              <a:r>
                <a:rPr lang="en-US" b="true" sz="20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VULNERABILITÀ DEI SISTEMI E INJECTION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708" y="795954"/>
            <a:ext cx="331984" cy="202810"/>
            <a:chOff x="0" y="0"/>
            <a:chExt cx="442646" cy="2704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42646" cy="63500"/>
              <a:chOff x="0" y="0"/>
              <a:chExt cx="8743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743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87436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7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939" y="859732"/>
            <a:ext cx="528063" cy="13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  <a:spcBef>
                <a:spcPct val="0"/>
              </a:spcBef>
            </a:pPr>
            <a:r>
              <a:rPr lang="en-US" sz="99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9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057056" y="5312493"/>
            <a:ext cx="1341267" cy="156074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06440" y="4446248"/>
            <a:ext cx="11275121" cy="216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5252" spc="66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PARSER</a:t>
            </a:r>
          </a:p>
          <a:p>
            <a:pPr algn="ctr">
              <a:lnSpc>
                <a:spcPts val="5673"/>
              </a:lnSpc>
            </a:pPr>
            <a:r>
              <a:rPr lang="en-US" sz="5252" spc="661">
                <a:solidFill>
                  <a:srgbClr val="41B8D5"/>
                </a:solidFill>
                <a:latin typeface="HK Modular"/>
                <a:ea typeface="HK Modular"/>
                <a:cs typeface="HK Modular"/>
                <a:sym typeface="HK Modular"/>
              </a:rPr>
              <a:t>JSON → JSON-UDM</a:t>
            </a:r>
          </a:p>
          <a:p>
            <a:pPr algn="ctr">
              <a:lnSpc>
                <a:spcPts val="5673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41056" y="4460482"/>
            <a:ext cx="3894722" cy="1366037"/>
          </a:xfrm>
          <a:custGeom>
            <a:avLst/>
            <a:gdLst/>
            <a:ahLst/>
            <a:cxnLst/>
            <a:rect r="r" b="b" t="t" l="l"/>
            <a:pathLst>
              <a:path h="1366037" w="3894722">
                <a:moveTo>
                  <a:pt x="0" y="0"/>
                </a:moveTo>
                <a:lnTo>
                  <a:pt x="3894722" y="0"/>
                </a:lnTo>
                <a:lnTo>
                  <a:pt x="3894722" y="1366036"/>
                </a:lnTo>
                <a:lnTo>
                  <a:pt x="0" y="136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660944" y="3361773"/>
            <a:ext cx="1341267" cy="1560747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14057056" y="4460482"/>
            <a:ext cx="3894722" cy="1366037"/>
          </a:xfrm>
          <a:custGeom>
            <a:avLst/>
            <a:gdLst/>
            <a:ahLst/>
            <a:cxnLst/>
            <a:rect r="r" b="b" t="t" l="l"/>
            <a:pathLst>
              <a:path h="1366037" w="3894722">
                <a:moveTo>
                  <a:pt x="0" y="0"/>
                </a:moveTo>
                <a:lnTo>
                  <a:pt x="3894722" y="0"/>
                </a:lnTo>
                <a:lnTo>
                  <a:pt x="3894722" y="1366036"/>
                </a:lnTo>
                <a:lnTo>
                  <a:pt x="0" y="136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DAGeDsdspH0</dc:identifier>
  <dcterms:modified xsi:type="dcterms:W3CDTF">2011-08-01T06:04:30Z</dcterms:modified>
  <cp:revision>1</cp:revision>
  <dc:title>Cybersecurity Presentation</dc:title>
</cp:coreProperties>
</file>